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4" r:id="rId1"/>
  </p:sldMasterIdLst>
  <p:notesMasterIdLst>
    <p:notesMasterId r:id="rId36"/>
  </p:notesMasterIdLst>
  <p:handoutMasterIdLst>
    <p:handoutMasterId r:id="rId37"/>
  </p:handoutMasterIdLst>
  <p:sldIdLst>
    <p:sldId id="350" r:id="rId2"/>
    <p:sldId id="351" r:id="rId3"/>
    <p:sldId id="297" r:id="rId4"/>
    <p:sldId id="334" r:id="rId5"/>
    <p:sldId id="263" r:id="rId6"/>
    <p:sldId id="306" r:id="rId7"/>
    <p:sldId id="271" r:id="rId8"/>
    <p:sldId id="326" r:id="rId9"/>
    <p:sldId id="307" r:id="rId10"/>
    <p:sldId id="305" r:id="rId11"/>
    <p:sldId id="335" r:id="rId12"/>
    <p:sldId id="336" r:id="rId13"/>
    <p:sldId id="337" r:id="rId14"/>
    <p:sldId id="338" r:id="rId15"/>
    <p:sldId id="339" r:id="rId16"/>
    <p:sldId id="281" r:id="rId17"/>
    <p:sldId id="312" r:id="rId18"/>
    <p:sldId id="340" r:id="rId19"/>
    <p:sldId id="341" r:id="rId20"/>
    <p:sldId id="342" r:id="rId21"/>
    <p:sldId id="343" r:id="rId22"/>
    <p:sldId id="344" r:id="rId23"/>
    <p:sldId id="345" r:id="rId24"/>
    <p:sldId id="346" r:id="rId25"/>
    <p:sldId id="347" r:id="rId26"/>
    <p:sldId id="275" r:id="rId27"/>
    <p:sldId id="324" r:id="rId28"/>
    <p:sldId id="348" r:id="rId29"/>
    <p:sldId id="349" r:id="rId30"/>
    <p:sldId id="295" r:id="rId31"/>
    <p:sldId id="333" r:id="rId32"/>
    <p:sldId id="291" r:id="rId33"/>
    <p:sldId id="352" r:id="rId34"/>
    <p:sldId id="353"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2" clrIdx="0">
    <p:extLst/>
  </p:cmAuthor>
  <p:cmAuthor id="2" name="Goldstein, Clifford" initials="GC [2]" lastIdx="1" clrIdx="1">
    <p:extLst/>
  </p:cmAuthor>
  <p:cmAuthor id="3" name="Alejandro Medina"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19"/>
    <p:restoredTop sz="86401" autoAdjust="0"/>
  </p:normalViewPr>
  <p:slideViewPr>
    <p:cSldViewPr snapToGrid="0" snapToObjects="1">
      <p:cViewPr varScale="1">
        <p:scale>
          <a:sx n="130" d="100"/>
          <a:sy n="130" d="100"/>
        </p:scale>
        <p:origin x="-1408"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commentAuthors" Target="commentAuthors.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AF53D5-8129-4AFF-A484-6162A1CDA812}" type="doc">
      <dgm:prSet loTypeId="urn:microsoft.com/office/officeart/2005/8/layout/venn1" loCatId="relationship" qsTypeId="urn:microsoft.com/office/officeart/2005/8/quickstyle/simple2" qsCatId="simple" csTypeId="urn:microsoft.com/office/officeart/2005/8/colors/colorful5" csCatId="colorful" phldr="1"/>
      <dgm:spPr/>
      <dgm:t>
        <a:bodyPr/>
        <a:lstStyle/>
        <a:p>
          <a:endParaRPr lang="es-MX"/>
        </a:p>
      </dgm:t>
    </dgm:pt>
    <dgm:pt modelId="{46BC9499-50CE-4735-BD0B-14FEE1D8CE0C}">
      <dgm:prSet phldrT="[Texto]"/>
      <dgm:spPr/>
      <dgm:t>
        <a:bodyPr/>
        <a:lstStyle/>
        <a:p>
          <a:endParaRPr lang="en-US" noProof="0" dirty="0"/>
        </a:p>
      </dgm:t>
    </dgm:pt>
    <dgm:pt modelId="{16DF265E-6E88-469F-8858-B3EF2E31C1FA}" type="parTrans" cxnId="{BDB867B8-3403-47ED-86BE-2A384B2F8021}">
      <dgm:prSet/>
      <dgm:spPr/>
      <dgm:t>
        <a:bodyPr/>
        <a:lstStyle/>
        <a:p>
          <a:endParaRPr lang="es-MX"/>
        </a:p>
      </dgm:t>
    </dgm:pt>
    <dgm:pt modelId="{8AF46EEE-8E46-451D-B71A-BD71B241A681}" type="sibTrans" cxnId="{BDB867B8-3403-47ED-86BE-2A384B2F8021}">
      <dgm:prSet/>
      <dgm:spPr/>
      <dgm:t>
        <a:bodyPr/>
        <a:lstStyle/>
        <a:p>
          <a:endParaRPr lang="es-MX"/>
        </a:p>
      </dgm:t>
    </dgm:pt>
    <dgm:pt modelId="{9D84375D-BFAF-4238-91C9-6E4C2F1D3D9C}">
      <dgm:prSet phldrT="[Texto]"/>
      <dgm:spPr/>
      <dgm:t>
        <a:bodyPr/>
        <a:lstStyle/>
        <a:p>
          <a:endParaRPr lang="en-US" noProof="0" dirty="0"/>
        </a:p>
      </dgm:t>
    </dgm:pt>
    <dgm:pt modelId="{E71A1EDE-9081-4A80-A274-B30206777CAC}" type="parTrans" cxnId="{4DD1DE47-EC64-47F7-BDAB-E8055BE82E9B}">
      <dgm:prSet/>
      <dgm:spPr/>
      <dgm:t>
        <a:bodyPr/>
        <a:lstStyle/>
        <a:p>
          <a:endParaRPr lang="es-MX"/>
        </a:p>
      </dgm:t>
    </dgm:pt>
    <dgm:pt modelId="{32730473-CDCE-4825-999A-1DC4BECDBE18}" type="sibTrans" cxnId="{4DD1DE47-EC64-47F7-BDAB-E8055BE82E9B}">
      <dgm:prSet/>
      <dgm:spPr/>
      <dgm:t>
        <a:bodyPr/>
        <a:lstStyle/>
        <a:p>
          <a:endParaRPr lang="es-MX"/>
        </a:p>
      </dgm:t>
    </dgm:pt>
    <dgm:pt modelId="{F2991948-DA87-498B-BAF2-305F50EF8509}">
      <dgm:prSet phldrT="[Texto]"/>
      <dgm:spPr/>
      <dgm:t>
        <a:bodyPr/>
        <a:lstStyle/>
        <a:p>
          <a:endParaRPr lang="en-US" noProof="0" dirty="0"/>
        </a:p>
      </dgm:t>
    </dgm:pt>
    <dgm:pt modelId="{DA249BAC-D29F-4541-B1E8-ADD26F5311DE}" type="parTrans" cxnId="{120D546B-01E8-4078-9D46-D4CD173D5D8B}">
      <dgm:prSet/>
      <dgm:spPr/>
      <dgm:t>
        <a:bodyPr/>
        <a:lstStyle/>
        <a:p>
          <a:endParaRPr lang="es-MX"/>
        </a:p>
      </dgm:t>
    </dgm:pt>
    <dgm:pt modelId="{6A8CD6D5-FFEB-4E85-810D-1F80853D158F}" type="sibTrans" cxnId="{120D546B-01E8-4078-9D46-D4CD173D5D8B}">
      <dgm:prSet/>
      <dgm:spPr/>
      <dgm:t>
        <a:bodyPr/>
        <a:lstStyle/>
        <a:p>
          <a:endParaRPr lang="es-MX"/>
        </a:p>
      </dgm:t>
    </dgm:pt>
    <dgm:pt modelId="{5276500C-4375-4F8E-9F10-176F188685FC}" type="pres">
      <dgm:prSet presAssocID="{58AF53D5-8129-4AFF-A484-6162A1CDA812}" presName="compositeShape" presStyleCnt="0">
        <dgm:presLayoutVars>
          <dgm:chMax val="7"/>
          <dgm:dir/>
          <dgm:resizeHandles val="exact"/>
        </dgm:presLayoutVars>
      </dgm:prSet>
      <dgm:spPr/>
      <dgm:t>
        <a:bodyPr/>
        <a:lstStyle/>
        <a:p>
          <a:endParaRPr lang="en-US"/>
        </a:p>
      </dgm:t>
    </dgm:pt>
    <dgm:pt modelId="{38C9C208-2D1D-447D-9C67-F5EA7B9A9AFA}" type="pres">
      <dgm:prSet presAssocID="{46BC9499-50CE-4735-BD0B-14FEE1D8CE0C}" presName="circ1" presStyleLbl="vennNode1" presStyleIdx="0" presStyleCnt="3"/>
      <dgm:spPr/>
      <dgm:t>
        <a:bodyPr/>
        <a:lstStyle/>
        <a:p>
          <a:endParaRPr lang="en-US"/>
        </a:p>
      </dgm:t>
    </dgm:pt>
    <dgm:pt modelId="{908D3EA0-0844-49BA-B3E1-DEEA11AAD611}" type="pres">
      <dgm:prSet presAssocID="{46BC9499-50CE-4735-BD0B-14FEE1D8CE0C}" presName="circ1Tx" presStyleLbl="revTx" presStyleIdx="0" presStyleCnt="0">
        <dgm:presLayoutVars>
          <dgm:chMax val="0"/>
          <dgm:chPref val="0"/>
          <dgm:bulletEnabled val="1"/>
        </dgm:presLayoutVars>
      </dgm:prSet>
      <dgm:spPr/>
      <dgm:t>
        <a:bodyPr/>
        <a:lstStyle/>
        <a:p>
          <a:endParaRPr lang="en-US"/>
        </a:p>
      </dgm:t>
    </dgm:pt>
    <dgm:pt modelId="{41BA0A4F-F63C-4585-9B2F-CAF4D4BF8E6D}" type="pres">
      <dgm:prSet presAssocID="{9D84375D-BFAF-4238-91C9-6E4C2F1D3D9C}" presName="circ2" presStyleLbl="vennNode1" presStyleIdx="1" presStyleCnt="3"/>
      <dgm:spPr/>
      <dgm:t>
        <a:bodyPr/>
        <a:lstStyle/>
        <a:p>
          <a:endParaRPr lang="en-US"/>
        </a:p>
      </dgm:t>
    </dgm:pt>
    <dgm:pt modelId="{607F2B2B-625E-4D05-AD6C-4240A7AF97D0}" type="pres">
      <dgm:prSet presAssocID="{9D84375D-BFAF-4238-91C9-6E4C2F1D3D9C}" presName="circ2Tx" presStyleLbl="revTx" presStyleIdx="0" presStyleCnt="0">
        <dgm:presLayoutVars>
          <dgm:chMax val="0"/>
          <dgm:chPref val="0"/>
          <dgm:bulletEnabled val="1"/>
        </dgm:presLayoutVars>
      </dgm:prSet>
      <dgm:spPr/>
      <dgm:t>
        <a:bodyPr/>
        <a:lstStyle/>
        <a:p>
          <a:endParaRPr lang="en-US"/>
        </a:p>
      </dgm:t>
    </dgm:pt>
    <dgm:pt modelId="{E2D834B9-24F1-442D-A3BA-4E5A4D679A57}" type="pres">
      <dgm:prSet presAssocID="{F2991948-DA87-498B-BAF2-305F50EF8509}" presName="circ3" presStyleLbl="vennNode1" presStyleIdx="2" presStyleCnt="3"/>
      <dgm:spPr/>
      <dgm:t>
        <a:bodyPr/>
        <a:lstStyle/>
        <a:p>
          <a:endParaRPr lang="en-US"/>
        </a:p>
      </dgm:t>
    </dgm:pt>
    <dgm:pt modelId="{DB96DC60-77D9-421D-9709-76DA3EC7C45F}" type="pres">
      <dgm:prSet presAssocID="{F2991948-DA87-498B-BAF2-305F50EF8509}" presName="circ3Tx" presStyleLbl="revTx" presStyleIdx="0" presStyleCnt="0">
        <dgm:presLayoutVars>
          <dgm:chMax val="0"/>
          <dgm:chPref val="0"/>
          <dgm:bulletEnabled val="1"/>
        </dgm:presLayoutVars>
      </dgm:prSet>
      <dgm:spPr/>
      <dgm:t>
        <a:bodyPr/>
        <a:lstStyle/>
        <a:p>
          <a:endParaRPr lang="en-US"/>
        </a:p>
      </dgm:t>
    </dgm:pt>
  </dgm:ptLst>
  <dgm:cxnLst>
    <dgm:cxn modelId="{7131AA70-2FAB-2B40-B339-3FC04DD93393}" type="presOf" srcId="{46BC9499-50CE-4735-BD0B-14FEE1D8CE0C}" destId="{908D3EA0-0844-49BA-B3E1-DEEA11AAD611}" srcOrd="1" destOrd="0" presId="urn:microsoft.com/office/officeart/2005/8/layout/venn1"/>
    <dgm:cxn modelId="{E22D4B9F-C60C-EA48-815D-A6A28991DFB4}" type="presOf" srcId="{F2991948-DA87-498B-BAF2-305F50EF8509}" destId="{E2D834B9-24F1-442D-A3BA-4E5A4D679A57}" srcOrd="0" destOrd="0" presId="urn:microsoft.com/office/officeart/2005/8/layout/venn1"/>
    <dgm:cxn modelId="{4DD1DE47-EC64-47F7-BDAB-E8055BE82E9B}" srcId="{58AF53D5-8129-4AFF-A484-6162A1CDA812}" destId="{9D84375D-BFAF-4238-91C9-6E4C2F1D3D9C}" srcOrd="1" destOrd="0" parTransId="{E71A1EDE-9081-4A80-A274-B30206777CAC}" sibTransId="{32730473-CDCE-4825-999A-1DC4BECDBE18}"/>
    <dgm:cxn modelId="{120D546B-01E8-4078-9D46-D4CD173D5D8B}" srcId="{58AF53D5-8129-4AFF-A484-6162A1CDA812}" destId="{F2991948-DA87-498B-BAF2-305F50EF8509}" srcOrd="2" destOrd="0" parTransId="{DA249BAC-D29F-4541-B1E8-ADD26F5311DE}" sibTransId="{6A8CD6D5-FFEB-4E85-810D-1F80853D158F}"/>
    <dgm:cxn modelId="{BDB867B8-3403-47ED-86BE-2A384B2F8021}" srcId="{58AF53D5-8129-4AFF-A484-6162A1CDA812}" destId="{46BC9499-50CE-4735-BD0B-14FEE1D8CE0C}" srcOrd="0" destOrd="0" parTransId="{16DF265E-6E88-469F-8858-B3EF2E31C1FA}" sibTransId="{8AF46EEE-8E46-451D-B71A-BD71B241A681}"/>
    <dgm:cxn modelId="{E2BCCA14-3203-0748-915C-34FCBB65BF17}" type="presOf" srcId="{46BC9499-50CE-4735-BD0B-14FEE1D8CE0C}" destId="{38C9C208-2D1D-447D-9C67-F5EA7B9A9AFA}" srcOrd="0" destOrd="0" presId="urn:microsoft.com/office/officeart/2005/8/layout/venn1"/>
    <dgm:cxn modelId="{E495D9B9-7CA4-554E-9BA5-953785E5BC44}" type="presOf" srcId="{58AF53D5-8129-4AFF-A484-6162A1CDA812}" destId="{5276500C-4375-4F8E-9F10-176F188685FC}" srcOrd="0" destOrd="0" presId="urn:microsoft.com/office/officeart/2005/8/layout/venn1"/>
    <dgm:cxn modelId="{B1A68ECE-ABBF-3E49-B42B-8D23D80A8E44}" type="presOf" srcId="{9D84375D-BFAF-4238-91C9-6E4C2F1D3D9C}" destId="{607F2B2B-625E-4D05-AD6C-4240A7AF97D0}" srcOrd="1" destOrd="0" presId="urn:microsoft.com/office/officeart/2005/8/layout/venn1"/>
    <dgm:cxn modelId="{EC508FD5-EA97-B349-AE84-9E6CA1728340}" type="presOf" srcId="{F2991948-DA87-498B-BAF2-305F50EF8509}" destId="{DB96DC60-77D9-421D-9709-76DA3EC7C45F}" srcOrd="1" destOrd="0" presId="urn:microsoft.com/office/officeart/2005/8/layout/venn1"/>
    <dgm:cxn modelId="{F4B3E710-7328-0643-9417-83DB3E6EAA32}" type="presOf" srcId="{9D84375D-BFAF-4238-91C9-6E4C2F1D3D9C}" destId="{41BA0A4F-F63C-4585-9B2F-CAF4D4BF8E6D}" srcOrd="0" destOrd="0" presId="urn:microsoft.com/office/officeart/2005/8/layout/venn1"/>
    <dgm:cxn modelId="{2A7946AD-506C-D546-A17E-EE748C16D246}" type="presParOf" srcId="{5276500C-4375-4F8E-9F10-176F188685FC}" destId="{38C9C208-2D1D-447D-9C67-F5EA7B9A9AFA}" srcOrd="0" destOrd="0" presId="urn:microsoft.com/office/officeart/2005/8/layout/venn1"/>
    <dgm:cxn modelId="{0ABB7239-CE9F-FF40-8AC9-FB10F0F2BEE3}" type="presParOf" srcId="{5276500C-4375-4F8E-9F10-176F188685FC}" destId="{908D3EA0-0844-49BA-B3E1-DEEA11AAD611}" srcOrd="1" destOrd="0" presId="urn:microsoft.com/office/officeart/2005/8/layout/venn1"/>
    <dgm:cxn modelId="{3F383DA3-8D7A-1A4A-A017-64C31E1B9645}" type="presParOf" srcId="{5276500C-4375-4F8E-9F10-176F188685FC}" destId="{41BA0A4F-F63C-4585-9B2F-CAF4D4BF8E6D}" srcOrd="2" destOrd="0" presId="urn:microsoft.com/office/officeart/2005/8/layout/venn1"/>
    <dgm:cxn modelId="{9A52FBF5-3234-E048-BA5D-968B3E87C0FA}" type="presParOf" srcId="{5276500C-4375-4F8E-9F10-176F188685FC}" destId="{607F2B2B-625E-4D05-AD6C-4240A7AF97D0}" srcOrd="3" destOrd="0" presId="urn:microsoft.com/office/officeart/2005/8/layout/venn1"/>
    <dgm:cxn modelId="{09FA993F-D97A-7147-8295-4654B5E4E1D7}" type="presParOf" srcId="{5276500C-4375-4F8E-9F10-176F188685FC}" destId="{E2D834B9-24F1-442D-A3BA-4E5A4D679A57}" srcOrd="4" destOrd="0" presId="urn:microsoft.com/office/officeart/2005/8/layout/venn1"/>
    <dgm:cxn modelId="{84543028-59AF-8D44-8F88-6786B80A315E}" type="presParOf" srcId="{5276500C-4375-4F8E-9F10-176F188685FC}" destId="{DB96DC60-77D9-421D-9709-76DA3EC7C45F}"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C9C208-2D1D-447D-9C67-F5EA7B9A9AFA}">
      <dsp:nvSpPr>
        <dsp:cNvPr id="0" name=""/>
        <dsp:cNvSpPr/>
      </dsp:nvSpPr>
      <dsp:spPr>
        <a:xfrm>
          <a:off x="2589688" y="50085"/>
          <a:ext cx="2404110" cy="2404110"/>
        </a:xfrm>
        <a:prstGeom prst="ellipse">
          <a:avLst/>
        </a:prstGeom>
        <a:solidFill>
          <a:schemeClr val="accent5">
            <a:alpha val="50000"/>
            <a:hueOff val="0"/>
            <a:satOff val="0"/>
            <a:lumOff val="0"/>
            <a:alphaOff val="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endParaRPr lang="en-US" sz="6500" kern="1200" noProof="0" dirty="0"/>
        </a:p>
      </dsp:txBody>
      <dsp:txXfrm>
        <a:off x="2910236" y="470804"/>
        <a:ext cx="1763014" cy="1081849"/>
      </dsp:txXfrm>
    </dsp:sp>
    <dsp:sp modelId="{41BA0A4F-F63C-4585-9B2F-CAF4D4BF8E6D}">
      <dsp:nvSpPr>
        <dsp:cNvPr id="0" name=""/>
        <dsp:cNvSpPr/>
      </dsp:nvSpPr>
      <dsp:spPr>
        <a:xfrm>
          <a:off x="3457171" y="1552654"/>
          <a:ext cx="2404110" cy="2404110"/>
        </a:xfrm>
        <a:prstGeom prst="ellipse">
          <a:avLst/>
        </a:prstGeom>
        <a:solidFill>
          <a:schemeClr val="accent5">
            <a:alpha val="50000"/>
            <a:hueOff val="-4966938"/>
            <a:satOff val="19906"/>
            <a:lumOff val="4314"/>
            <a:alphaOff val="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endParaRPr lang="en-US" sz="6500" kern="1200" noProof="0" dirty="0"/>
        </a:p>
      </dsp:txBody>
      <dsp:txXfrm>
        <a:off x="4192428" y="2173716"/>
        <a:ext cx="1442466" cy="1322260"/>
      </dsp:txXfrm>
    </dsp:sp>
    <dsp:sp modelId="{E2D834B9-24F1-442D-A3BA-4E5A4D679A57}">
      <dsp:nvSpPr>
        <dsp:cNvPr id="0" name=""/>
        <dsp:cNvSpPr/>
      </dsp:nvSpPr>
      <dsp:spPr>
        <a:xfrm>
          <a:off x="1722205" y="1552654"/>
          <a:ext cx="2404110" cy="2404110"/>
        </a:xfrm>
        <a:prstGeom prst="ellipse">
          <a:avLst/>
        </a:prstGeom>
        <a:solidFill>
          <a:schemeClr val="accent5">
            <a:alpha val="50000"/>
            <a:hueOff val="-9933876"/>
            <a:satOff val="39811"/>
            <a:lumOff val="8628"/>
            <a:alphaOff val="0"/>
          </a:schemeClr>
        </a:solidFill>
        <a:ln w="38100" cap="flat" cmpd="sng" algn="ctr">
          <a:solidFill>
            <a:schemeClr val="lt1">
              <a:hueOff val="0"/>
              <a:satOff val="0"/>
              <a:lumOff val="0"/>
              <a:alphaOff val="0"/>
            </a:schemeClr>
          </a:solidFill>
          <a:prstDash val="solid"/>
        </a:ln>
        <a:effectLst/>
      </dsp:spPr>
      <dsp:style>
        <a:lnRef idx="3">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endParaRPr lang="en-US" sz="6500" kern="1200" noProof="0" dirty="0"/>
        </a:p>
      </dsp:txBody>
      <dsp:txXfrm>
        <a:off x="1948592" y="2173716"/>
        <a:ext cx="1442466" cy="1322260"/>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1/2/17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1/2/17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a:t>
            </a:fld>
            <a:endParaRPr lang="es-ES"/>
          </a:p>
        </p:txBody>
      </p:sp>
    </p:spTree>
    <p:extLst>
      <p:ext uri="{BB962C8B-B14F-4D97-AF65-F5344CB8AC3E}">
        <p14:creationId xmlns:p14="http://schemas.microsoft.com/office/powerpoint/2010/main" val="325731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883653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05820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5996114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Imagen encima del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4648200"/>
            <a:ext cx="8153400" cy="609600"/>
          </a:xfrm>
        </p:spPr>
        <p:txBody>
          <a:bodyPr vert="horz" lIns="91440" tIns="45720" rIns="91440" bIns="45720" rtlCol="0" anchor="b" anchorCtr="0">
            <a:normAutofit/>
          </a:bodyPr>
          <a:lstStyle>
            <a:lvl1pPr algn="l" defTabSz="914400" rtl="0" eaLnBrk="1" latinLnBrk="0" hangingPunct="1">
              <a:spcBef>
                <a:spcPct val="0"/>
              </a:spcBef>
              <a:buNone/>
              <a:defRPr sz="3000" b="0" kern="1200">
                <a:solidFill>
                  <a:schemeClr val="accent1"/>
                </a:solidFill>
                <a:latin typeface="+mj-lt"/>
                <a:ea typeface="+mj-ea"/>
                <a:cs typeface="+mj-cs"/>
              </a:defRPr>
            </a:lvl1pPr>
          </a:lstStyle>
          <a:p>
            <a:r>
              <a:rPr lang="es-ES_tradnl" smtClean="0"/>
              <a:t>Clic para editar título</a:t>
            </a:r>
            <a:endParaRPr/>
          </a:p>
        </p:txBody>
      </p:sp>
      <p:sp>
        <p:nvSpPr>
          <p:cNvPr id="3" name="Date Placeholder 2"/>
          <p:cNvSpPr>
            <a:spLocks noGrp="1"/>
          </p:cNvSpPr>
          <p:nvPr>
            <p:ph type="dt" sz="half" idx="10"/>
          </p:nvPr>
        </p:nvSpPr>
        <p:spPr/>
        <p:txBody>
          <a:bodyPr/>
          <a:lstStyle/>
          <a:p>
            <a:fld id="{16A98428-DF6D-D24B-AD99-C2294AAD4191}" type="datetimeFigureOut">
              <a:rPr lang="es-ES_tradnl" smtClean="0"/>
              <a:t>1/2/17</a:t>
            </a:fld>
            <a:endParaRPr lang="es-ES_tradnl"/>
          </a:p>
        </p:txBody>
      </p:sp>
      <p:sp>
        <p:nvSpPr>
          <p:cNvPr id="4" name="Footer Placeholder 3"/>
          <p:cNvSpPr>
            <a:spLocks noGrp="1"/>
          </p:cNvSpPr>
          <p:nvPr>
            <p:ph type="ftr" sz="quarter" idx="11"/>
          </p:nvPr>
        </p:nvSpPr>
        <p:spPr/>
        <p:txBody>
          <a:bodyPr/>
          <a:lstStyle/>
          <a:p>
            <a:endParaRPr lang="es-ES_tradnl"/>
          </a:p>
        </p:txBody>
      </p:sp>
      <p:sp>
        <p:nvSpPr>
          <p:cNvPr id="5" name="Slide Number Placeholder 4"/>
          <p:cNvSpPr>
            <a:spLocks noGrp="1"/>
          </p:cNvSpPr>
          <p:nvPr>
            <p:ph type="sldNum" sz="quarter" idx="12"/>
          </p:nvPr>
        </p:nvSpPr>
        <p:spPr/>
        <p:txBody>
          <a:bodyPr/>
          <a:lstStyle/>
          <a:p>
            <a:fld id="{FF6A2BD0-E9E8-124A-8FB3-B23FB829D02D}" type="slidenum">
              <a:rPr lang="es-ES_tradnl" smtClean="0"/>
              <a:t>‹Nr.›</a:t>
            </a:fld>
            <a:endParaRPr lang="es-ES_tradnl"/>
          </a:p>
        </p:txBody>
      </p:sp>
      <p:sp>
        <p:nvSpPr>
          <p:cNvPr id="7" name="Text Placeholder 3"/>
          <p:cNvSpPr>
            <a:spLocks noGrp="1"/>
          </p:cNvSpPr>
          <p:nvPr>
            <p:ph type="body" sz="half" idx="2"/>
          </p:nvPr>
        </p:nvSpPr>
        <p:spPr>
          <a:xfrm>
            <a:off x="457200" y="5257799"/>
            <a:ext cx="8156448" cy="820272"/>
          </a:xfrm>
        </p:spPr>
        <p:txBody>
          <a:bodyPr>
            <a:normAutofit/>
          </a:bodyPr>
          <a:lstStyle>
            <a:lvl1pPr marL="0" indent="0">
              <a:lnSpc>
                <a:spcPct val="110000"/>
              </a:lnSpc>
              <a:spcBef>
                <a:spcPct val="0"/>
              </a:spcBef>
              <a:buNone/>
              <a:defRPr sz="1800" kern="1200">
                <a:solidFill>
                  <a:schemeClr val="tx1">
                    <a:lumMod val="90000"/>
                    <a:lumOff val="10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8" name="Picture Placeholder 2"/>
          <p:cNvSpPr>
            <a:spLocks noGrp="1"/>
          </p:cNvSpPr>
          <p:nvPr>
            <p:ph type="pic" idx="1"/>
          </p:nvPr>
        </p:nvSpPr>
        <p:spPr>
          <a:xfrm flipH="1">
            <a:off x="228600" y="228600"/>
            <a:ext cx="8677835" cy="4267200"/>
          </a:xfrm>
          <a:prstGeom prst="snip2DiagRect">
            <a:avLst>
              <a:gd name="adj1" fmla="val 0"/>
              <a:gd name="adj2" fmla="val 4332"/>
            </a:avLst>
          </a:prstGeom>
          <a:effectLst>
            <a:outerShdw blurRad="50800" dist="63500" dir="2700000" algn="tl"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buClr>
              <a:buSzPct val="90000"/>
              <a:buFont typeface="Wingdings 2" pitchFamily="18" charset="2"/>
              <a:buNone/>
              <a:defRPr sz="1800" kern="1200">
                <a:solidFill>
                  <a:schemeClr val="tx1">
                    <a:lumMod val="90000"/>
                    <a:lumOff val="10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Haga clic en el icono para agregar una imagen</a:t>
            </a:r>
            <a:endParaRPr/>
          </a:p>
        </p:txBody>
      </p:sp>
    </p:spTree>
    <p:extLst>
      <p:ext uri="{BB962C8B-B14F-4D97-AF65-F5344CB8AC3E}">
        <p14:creationId xmlns:p14="http://schemas.microsoft.com/office/powerpoint/2010/main" val="1934140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82165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miércoles, 1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027483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990307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miércoles, 1 de febrero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986996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miércoles, 1 de febrero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26114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miércoles, 1 de febrero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30763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612903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miércoles, 1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842182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miércoles, 1 de febrero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2971034968"/>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4.jp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jpg"/><Relationship Id="rId3"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5101133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ThinkstockPhotos-10653718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4654" y="1695001"/>
            <a:ext cx="2680802" cy="3817068"/>
          </a:xfrm>
          <a:prstGeom prst="rect">
            <a:avLst/>
          </a:prstGeom>
          <a:ln>
            <a:solidFill>
              <a:schemeClr val="bg1">
                <a:lumMod val="95000"/>
              </a:schemeClr>
            </a:solidFill>
          </a:ln>
        </p:spPr>
      </p:pic>
      <p:sp>
        <p:nvSpPr>
          <p:cNvPr id="2" name="Título 1"/>
          <p:cNvSpPr>
            <a:spLocks noGrp="1"/>
          </p:cNvSpPr>
          <p:nvPr>
            <p:ph type="title"/>
          </p:nvPr>
        </p:nvSpPr>
        <p:spPr/>
        <p:txBody>
          <a:bodyPr/>
          <a:lstStyle/>
          <a:p>
            <a:r>
              <a:rPr lang="fr-FR" dirty="0">
                <a:solidFill>
                  <a:srgbClr val="FFFFFF"/>
                </a:solidFill>
              </a:rPr>
              <a:t>2. L’eau</a:t>
            </a:r>
            <a:endParaRPr lang="en-US" dirty="0">
              <a:solidFill>
                <a:srgbClr val="FFFFFF"/>
              </a:solidFill>
            </a:endParaRPr>
          </a:p>
        </p:txBody>
      </p:sp>
      <p:sp>
        <p:nvSpPr>
          <p:cNvPr id="5" name="Marcador de contenido 4"/>
          <p:cNvSpPr>
            <a:spLocks noGrp="1"/>
          </p:cNvSpPr>
          <p:nvPr>
            <p:ph sz="half" idx="1"/>
          </p:nvPr>
        </p:nvSpPr>
        <p:spPr>
          <a:xfrm>
            <a:off x="416663" y="1667750"/>
            <a:ext cx="5393340" cy="4525963"/>
          </a:xfrm>
        </p:spPr>
        <p:txBody>
          <a:bodyPr>
            <a:noAutofit/>
          </a:bodyPr>
          <a:lstStyle/>
          <a:p>
            <a:pPr algn="just"/>
            <a:r>
              <a:rPr lang="fr-FR" sz="2300" dirty="0" smtClean="0">
                <a:solidFill>
                  <a:srgbClr val="FFFFFF"/>
                </a:solidFill>
              </a:rPr>
              <a:t>La seconde source naturelle de la vie et de la santé est l’eau. </a:t>
            </a:r>
          </a:p>
          <a:p>
            <a:pPr algn="just"/>
            <a:r>
              <a:rPr lang="fr-FR" sz="2300" dirty="0" smtClean="0">
                <a:solidFill>
                  <a:srgbClr val="FFFFFF"/>
                </a:solidFill>
              </a:rPr>
              <a:t>Elle fait partie du monde dans lequel nous vivons. C’est la composante la plus importante de tous les êtres vivants. </a:t>
            </a:r>
          </a:p>
          <a:p>
            <a:pPr algn="just"/>
            <a:r>
              <a:rPr lang="fr-FR" sz="2300" dirty="0" smtClean="0">
                <a:solidFill>
                  <a:srgbClr val="FFFFFF"/>
                </a:solidFill>
              </a:rPr>
              <a:t>Dans le cas de l’être humain, elle constitue près des deux tiers de son poids, et l’organisme possède une série de mécanismes qui lui permettent de maintenir en équilibre la quantité d’eau dont il a besoin.</a:t>
            </a:r>
            <a:endParaRPr lang="fr-FR" sz="23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3. La confiance en Dieu</a:t>
            </a:r>
            <a:endParaRPr lang="fr-FR" dirty="0">
              <a:solidFill>
                <a:srgbClr val="FFFFFF"/>
              </a:solidFill>
            </a:endParaRPr>
          </a:p>
        </p:txBody>
      </p:sp>
      <p:sp>
        <p:nvSpPr>
          <p:cNvPr id="5" name="Marcador de contenido 4"/>
          <p:cNvSpPr>
            <a:spLocks noGrp="1"/>
          </p:cNvSpPr>
          <p:nvPr>
            <p:ph sz="half" idx="1"/>
          </p:nvPr>
        </p:nvSpPr>
        <p:spPr>
          <a:xfrm>
            <a:off x="376127" y="1613710"/>
            <a:ext cx="5204177" cy="4525963"/>
          </a:xfrm>
        </p:spPr>
        <p:txBody>
          <a:bodyPr>
            <a:noAutofit/>
          </a:bodyPr>
          <a:lstStyle/>
          <a:p>
            <a:pPr algn="just"/>
            <a:r>
              <a:rPr lang="fr-FR" sz="2300" dirty="0" smtClean="0">
                <a:solidFill>
                  <a:srgbClr val="FFFFFF"/>
                </a:solidFill>
              </a:rPr>
              <a:t>La confiance en Dieu n’est pas un simple assentiment ou une croyance en une théorie abstraite. </a:t>
            </a:r>
          </a:p>
          <a:p>
            <a:pPr algn="just"/>
            <a:r>
              <a:rPr lang="fr-FR" sz="2300" dirty="0" smtClean="0">
                <a:solidFill>
                  <a:srgbClr val="FFFFFF"/>
                </a:solidFill>
              </a:rPr>
              <a:t>La foi chrétienne est un don divin accepté et vécu par le chrétien ; c’est une forme de vie supérieure que l’on ne peut ni mesurer ni porter comme un simple ornement. Il faut la vivre dans le </a:t>
            </a:r>
            <a:r>
              <a:rPr lang="fr-FR" sz="2300" dirty="0" err="1" smtClean="0">
                <a:solidFill>
                  <a:srgbClr val="FFFFFF"/>
                </a:solidFill>
              </a:rPr>
              <a:t>coeur</a:t>
            </a:r>
            <a:r>
              <a:rPr lang="fr-FR" sz="2300" dirty="0" smtClean="0">
                <a:solidFill>
                  <a:srgbClr val="FFFFFF"/>
                </a:solidFill>
              </a:rPr>
              <a:t>. Si vous le faites, vous êtes semblable à l’atome qui porte en lui une énergie prodigieuse. La foi fait des merveilles.</a:t>
            </a:r>
            <a:endParaRPr lang="fr-FR" sz="2300" spc="-3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64318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a:solidFill>
                  <a:srgbClr val="FFFFFF"/>
                </a:solidFill>
              </a:rPr>
              <a:t>4. Le repos</a:t>
            </a:r>
          </a:p>
        </p:txBody>
      </p:sp>
      <p:sp>
        <p:nvSpPr>
          <p:cNvPr id="5" name="Marcador de contenido 4"/>
          <p:cNvSpPr>
            <a:spLocks noGrp="1"/>
          </p:cNvSpPr>
          <p:nvPr>
            <p:ph sz="half" idx="1"/>
          </p:nvPr>
        </p:nvSpPr>
        <p:spPr>
          <a:xfrm>
            <a:off x="430175" y="1532651"/>
            <a:ext cx="8256625" cy="2033982"/>
          </a:xfrm>
        </p:spPr>
        <p:txBody>
          <a:bodyPr>
            <a:noAutofit/>
          </a:bodyPr>
          <a:lstStyle/>
          <a:p>
            <a:pPr algn="just"/>
            <a:r>
              <a:rPr lang="fr-FR" sz="2400" spc="-20" dirty="0" smtClean="0">
                <a:solidFill>
                  <a:srgbClr val="FFFFFF"/>
                </a:solidFill>
              </a:rPr>
              <a:t>Le repos est un état dans lequel l’activité mentale et physique se réduit. </a:t>
            </a:r>
          </a:p>
          <a:p>
            <a:pPr algn="just"/>
            <a:r>
              <a:rPr lang="fr-FR" sz="2400" spc="-20" dirty="0" smtClean="0">
                <a:solidFill>
                  <a:srgbClr val="FFFFFF"/>
                </a:solidFill>
              </a:rPr>
              <a:t>Il met l’individu en condition de se sentir revitalisé, rajeuni et préparé à continuer ses activités quotidiennes. </a:t>
            </a:r>
          </a:p>
          <a:p>
            <a:pPr algn="just"/>
            <a:r>
              <a:rPr lang="fr-FR" sz="2400" spc="-20" dirty="0" smtClean="0">
                <a:solidFill>
                  <a:srgbClr val="FFFFFF"/>
                </a:solidFill>
              </a:rPr>
              <a:t>Il est essentiel à la santé et basique en ce qui concerne la qualité de vie.</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423438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5. L’air pur</a:t>
            </a:r>
            <a:endParaRPr lang="fr-FR" dirty="0">
              <a:solidFill>
                <a:srgbClr val="FFFFFF"/>
              </a:solidFill>
            </a:endParaRPr>
          </a:p>
        </p:txBody>
      </p:sp>
      <p:sp>
        <p:nvSpPr>
          <p:cNvPr id="5" name="Marcador de contenido 4"/>
          <p:cNvSpPr>
            <a:spLocks noGrp="1"/>
          </p:cNvSpPr>
          <p:nvPr>
            <p:ph sz="half" idx="1"/>
          </p:nvPr>
        </p:nvSpPr>
        <p:spPr>
          <a:xfrm>
            <a:off x="362614" y="1600200"/>
            <a:ext cx="4961226" cy="4371208"/>
          </a:xfrm>
        </p:spPr>
        <p:txBody>
          <a:bodyPr>
            <a:normAutofit/>
          </a:bodyPr>
          <a:lstStyle/>
          <a:p>
            <a:pPr algn="just"/>
            <a:r>
              <a:rPr lang="fr-FR" sz="2400" dirty="0" smtClean="0">
                <a:solidFill>
                  <a:srgbClr val="FFFFFF"/>
                </a:solidFill>
              </a:rPr>
              <a:t>Un air pur, riche en oxygène, est source de santé et de bien-être. Il augmente la capacité mentale, vous rend actif et joyeux. </a:t>
            </a:r>
          </a:p>
          <a:p>
            <a:pPr algn="just"/>
            <a:r>
              <a:rPr lang="fr-FR" sz="2400" dirty="0" smtClean="0">
                <a:solidFill>
                  <a:srgbClr val="FFFFFF"/>
                </a:solidFill>
              </a:rPr>
              <a:t>Il est scientifiquement prouvé que la qualité de l’air que nous respirons affecte notre manière d’être, notre façon de sentir et notre rendement physique.</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0335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6. La tempérance</a:t>
            </a:r>
            <a:endParaRPr lang="fr-FR" dirty="0">
              <a:solidFill>
                <a:srgbClr val="FFFFFF"/>
              </a:solidFill>
            </a:endParaRPr>
          </a:p>
        </p:txBody>
      </p:sp>
      <p:sp>
        <p:nvSpPr>
          <p:cNvPr id="5" name="Marcador de contenido 4"/>
          <p:cNvSpPr>
            <a:spLocks noGrp="1"/>
          </p:cNvSpPr>
          <p:nvPr>
            <p:ph sz="half" idx="1"/>
          </p:nvPr>
        </p:nvSpPr>
        <p:spPr>
          <a:xfrm>
            <a:off x="457199" y="1600200"/>
            <a:ext cx="8229601" cy="1993453"/>
          </a:xfrm>
        </p:spPr>
        <p:txBody>
          <a:bodyPr>
            <a:noAutofit/>
          </a:bodyPr>
          <a:lstStyle/>
          <a:p>
            <a:pPr algn="just"/>
            <a:r>
              <a:rPr lang="fr-FR" sz="2400" dirty="0" smtClean="0">
                <a:solidFill>
                  <a:srgbClr val="FFFFFF"/>
                </a:solidFill>
              </a:rPr>
              <a:t>La tempérance se définit par l’abstinence de tout ce qui est mauvais et l’usage modéré de ce qui est bon. </a:t>
            </a:r>
          </a:p>
          <a:p>
            <a:pPr algn="just"/>
            <a:r>
              <a:rPr lang="fr-FR" sz="2400" dirty="0" smtClean="0">
                <a:solidFill>
                  <a:srgbClr val="FFFFFF"/>
                </a:solidFill>
              </a:rPr>
              <a:t>Certaines choses, telles que l’alcool, le tabac et les drogues, sont définitivement mauvaises. </a:t>
            </a:r>
          </a:p>
          <a:p>
            <a:pPr algn="just"/>
            <a:r>
              <a:rPr lang="fr-FR" sz="2400" dirty="0" smtClean="0">
                <a:solidFill>
                  <a:srgbClr val="FFFFFF"/>
                </a:solidFill>
              </a:rPr>
              <a:t>Le principe de la tempérance nous conseille de nous en écarter complètement.</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577626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7. Un régime équilibré</a:t>
            </a:r>
            <a:endParaRPr lang="fr-FR" dirty="0">
              <a:solidFill>
                <a:srgbClr val="FFFFFF"/>
              </a:solidFill>
            </a:endParaRPr>
          </a:p>
        </p:txBody>
      </p:sp>
      <p:sp>
        <p:nvSpPr>
          <p:cNvPr id="5" name="Marcador de contenido 4"/>
          <p:cNvSpPr>
            <a:spLocks noGrp="1"/>
          </p:cNvSpPr>
          <p:nvPr>
            <p:ph sz="half" idx="1"/>
          </p:nvPr>
        </p:nvSpPr>
        <p:spPr>
          <a:xfrm>
            <a:off x="457200" y="1478610"/>
            <a:ext cx="8056880" cy="2790541"/>
          </a:xfrm>
        </p:spPr>
        <p:txBody>
          <a:bodyPr>
            <a:noAutofit/>
          </a:bodyPr>
          <a:lstStyle/>
          <a:p>
            <a:pPr algn="just"/>
            <a:r>
              <a:rPr lang="fr-FR" sz="2300" dirty="0" smtClean="0">
                <a:solidFill>
                  <a:srgbClr val="FFFFFF"/>
                </a:solidFill>
              </a:rPr>
              <a:t>Dans un régime équilibré, les aliments apportent les quantités de nutriments nécessaires au bon fonctionnement d’un organisme sain. </a:t>
            </a:r>
          </a:p>
          <a:p>
            <a:pPr algn="just"/>
            <a:r>
              <a:rPr lang="fr-FR" sz="2300" dirty="0" smtClean="0">
                <a:solidFill>
                  <a:srgbClr val="FFFFFF"/>
                </a:solidFill>
              </a:rPr>
              <a:t>Les nutritionnistes confirment aujourd’hui ce que la Bible a toujours présenté comme un régime bon pour la santé. « Et Dieu dit : Voici, je vous donne toute herbe portant de la semence et qui est à la surface de toute la terre, et tout arbre ayant en lui du fruit d’arbre et portant de la semence : ce sera votre nourriture. » (Genèse 1.29)</a:t>
            </a:r>
            <a:endParaRPr lang="fr-FR" sz="23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086648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2" y="2353380"/>
            <a:ext cx="6979321" cy="1362075"/>
          </a:xfrm>
        </p:spPr>
        <p:txBody>
          <a:bodyPr>
            <a:normAutofit/>
          </a:bodyPr>
          <a:lstStyle/>
          <a:p>
            <a:r>
              <a:rPr lang="en-US" dirty="0">
                <a:solidFill>
                  <a:srgbClr val="FFFFFF"/>
                </a:solidFill>
              </a:rPr>
              <a:t>LA SIGNIFICATION BIBLIQUE DU CORPS HUMAIN</a:t>
            </a:r>
          </a:p>
        </p:txBody>
      </p:sp>
      <p:sp>
        <p:nvSpPr>
          <p:cNvPr id="3" name="Marcador de texto 2"/>
          <p:cNvSpPr>
            <a:spLocks noGrp="1"/>
          </p:cNvSpPr>
          <p:nvPr>
            <p:ph type="body" idx="1"/>
          </p:nvPr>
        </p:nvSpPr>
        <p:spPr>
          <a:xfrm>
            <a:off x="722313" y="3391003"/>
            <a:ext cx="7772400" cy="813247"/>
          </a:xfrm>
        </p:spPr>
        <p:txBody>
          <a:bodyPr/>
          <a:lstStyle/>
          <a:p>
            <a:r>
              <a:rPr lang="fr-FR" dirty="0" smtClean="0">
                <a:solidFill>
                  <a:srgbClr val="FFFFFF"/>
                </a:solidFill>
              </a:rPr>
              <a:t>1 Corinthiens 6.12-20</a:t>
            </a:r>
            <a:endParaRPr lang="fr-FR"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4216" y="617547"/>
            <a:ext cx="7540972" cy="1264920"/>
          </a:xfrm>
        </p:spPr>
        <p:txBody>
          <a:bodyPr>
            <a:noAutofit/>
          </a:bodyPr>
          <a:lstStyle/>
          <a:p>
            <a:r>
              <a:rPr lang="fr-FR" sz="4400" b="0" dirty="0" smtClean="0">
                <a:solidFill>
                  <a:srgbClr val="FFFFFF"/>
                </a:solidFill>
              </a:rPr>
              <a:t>1. Je suis libre mais tout ne me fait pas du bien</a:t>
            </a:r>
            <a:endParaRPr lang="fr-FR" sz="4400" b="0" dirty="0">
              <a:solidFill>
                <a:srgbClr val="FFFFFF"/>
              </a:solidFill>
            </a:endParaRPr>
          </a:p>
        </p:txBody>
      </p:sp>
      <p:sp>
        <p:nvSpPr>
          <p:cNvPr id="6" name="Marcador de texto 5"/>
          <p:cNvSpPr>
            <a:spLocks noGrp="1"/>
          </p:cNvSpPr>
          <p:nvPr>
            <p:ph type="body" sz="half" idx="2"/>
          </p:nvPr>
        </p:nvSpPr>
        <p:spPr>
          <a:xfrm>
            <a:off x="443686" y="2661333"/>
            <a:ext cx="4285385" cy="2377888"/>
          </a:xfrm>
        </p:spPr>
        <p:txBody>
          <a:bodyPr>
            <a:normAutofit/>
          </a:bodyPr>
          <a:lstStyle/>
          <a:p>
            <a:pPr algn="just"/>
            <a:r>
              <a:rPr lang="fr-FR" sz="2400" dirty="0" smtClean="0">
                <a:solidFill>
                  <a:srgbClr val="FFFFFF"/>
                </a:solidFill>
              </a:rPr>
              <a:t>« Tout m'est permis, mais tout n'est pas utile » </a:t>
            </a:r>
          </a:p>
          <a:p>
            <a:pPr algn="just"/>
            <a:r>
              <a:rPr lang="fr-FR" sz="2400" dirty="0" smtClean="0">
                <a:solidFill>
                  <a:srgbClr val="FFFFFF"/>
                </a:solidFill>
              </a:rPr>
              <a:t>(1 Corinthiens 6.12-20)</a:t>
            </a:r>
            <a:endParaRPr lang="fr-FR" sz="2400" dirty="0">
              <a:solidFill>
                <a:srgbClr val="FFFFFF"/>
              </a:solidFill>
            </a:endParaRPr>
          </a:p>
        </p:txBody>
      </p:sp>
      <p:pic>
        <p:nvPicPr>
          <p:cNvPr id="3" name="Imagen 2" descr="ThinkstockPhotos-531464020.jpg"/>
          <p:cNvPicPr>
            <a:picLocks noChangeAspect="1"/>
          </p:cNvPicPr>
          <p:nvPr/>
        </p:nvPicPr>
        <p:blipFill rotWithShape="1">
          <a:blip r:embed="rId2" cstate="print">
            <a:extLst>
              <a:ext uri="{28A0092B-C50C-407E-A947-70E740481C1C}">
                <a14:useLocalDpi xmlns:a14="http://schemas.microsoft.com/office/drawing/2010/main" val="0"/>
              </a:ext>
            </a:extLst>
          </a:blip>
          <a:srcRect l="8821"/>
          <a:stretch/>
        </p:blipFill>
        <p:spPr>
          <a:xfrm>
            <a:off x="4880826" y="2201993"/>
            <a:ext cx="4911749" cy="3593786"/>
          </a:xfrm>
          <a:prstGeom prst="rect">
            <a:avLst/>
          </a:prstGeom>
          <a:ln>
            <a:solidFill>
              <a:schemeClr val="bg1">
                <a:lumMod val="9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864066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89747" y="761118"/>
            <a:ext cx="7882044" cy="1049218"/>
          </a:xfrm>
        </p:spPr>
        <p:txBody>
          <a:bodyPr>
            <a:noAutofit/>
          </a:bodyPr>
          <a:lstStyle/>
          <a:p>
            <a:r>
              <a:rPr lang="fr-FR" sz="4400" b="0" dirty="0" smtClean="0">
                <a:solidFill>
                  <a:srgbClr val="FFFFFF"/>
                </a:solidFill>
              </a:rPr>
              <a:t>2. Le corps n'est pas fait pour l'immoralité sexuelle</a:t>
            </a:r>
            <a:endParaRPr lang="fr-FR" sz="4400" b="0" dirty="0">
              <a:solidFill>
                <a:srgbClr val="FFFFFF"/>
              </a:solidFill>
            </a:endParaRPr>
          </a:p>
        </p:txBody>
      </p:sp>
      <p:sp>
        <p:nvSpPr>
          <p:cNvPr id="6" name="Marcador de texto 5"/>
          <p:cNvSpPr>
            <a:spLocks noGrp="1"/>
          </p:cNvSpPr>
          <p:nvPr>
            <p:ph type="body" sz="half" idx="2"/>
          </p:nvPr>
        </p:nvSpPr>
        <p:spPr>
          <a:xfrm>
            <a:off x="526954" y="2070905"/>
            <a:ext cx="7863771" cy="1779437"/>
          </a:xfrm>
        </p:spPr>
        <p:txBody>
          <a:bodyPr>
            <a:noAutofit/>
          </a:bodyPr>
          <a:lstStyle/>
          <a:p>
            <a:r>
              <a:rPr lang="fr-FR" sz="2400" dirty="0" smtClean="0">
                <a:solidFill>
                  <a:srgbClr val="FFFFFF"/>
                </a:solidFill>
              </a:rPr>
              <a:t>« Mais le corps n'est pas pour l'impudicité. Il est pour le Seigneur, et le Seigneur pour le corps. » (1 Corinthiens 6.13) </a:t>
            </a:r>
          </a:p>
          <a:p>
            <a:r>
              <a:rPr lang="fr-FR" sz="2400" dirty="0" smtClean="0">
                <a:solidFill>
                  <a:srgbClr val="FFFFFF"/>
                </a:solidFill>
              </a:rPr>
              <a:t>Nous ne devons pas utiliser nos corps de manière égoïste.</a:t>
            </a:r>
            <a:endParaRPr lang="fr-FR" sz="2400"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639823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03262" y="693568"/>
            <a:ext cx="7787462" cy="1481537"/>
          </a:xfrm>
        </p:spPr>
        <p:txBody>
          <a:bodyPr>
            <a:noAutofit/>
          </a:bodyPr>
          <a:lstStyle/>
          <a:p>
            <a:r>
              <a:rPr lang="fr-FR" sz="4400" b="0" dirty="0" smtClean="0">
                <a:solidFill>
                  <a:srgbClr val="FFFFFF"/>
                </a:solidFill>
              </a:rPr>
              <a:t>3. Le corps est fait pour </a:t>
            </a:r>
            <a:br>
              <a:rPr lang="fr-FR" sz="4400" b="0" dirty="0" smtClean="0">
                <a:solidFill>
                  <a:srgbClr val="FFFFFF"/>
                </a:solidFill>
              </a:rPr>
            </a:br>
            <a:r>
              <a:rPr lang="fr-FR" sz="4400" b="0" dirty="0" smtClean="0">
                <a:solidFill>
                  <a:srgbClr val="FFFFFF"/>
                </a:solidFill>
              </a:rPr>
              <a:t>servir le Seigneur</a:t>
            </a:r>
            <a:endParaRPr lang="fr-FR" sz="4400" b="0" dirty="0">
              <a:solidFill>
                <a:srgbClr val="FFFFFF"/>
              </a:solidFill>
            </a:endParaRPr>
          </a:p>
        </p:txBody>
      </p:sp>
      <p:sp>
        <p:nvSpPr>
          <p:cNvPr id="6" name="Marcador de texto 5"/>
          <p:cNvSpPr>
            <a:spLocks noGrp="1"/>
          </p:cNvSpPr>
          <p:nvPr>
            <p:ph type="body" sz="half" idx="2"/>
          </p:nvPr>
        </p:nvSpPr>
        <p:spPr>
          <a:xfrm>
            <a:off x="603262" y="2408656"/>
            <a:ext cx="5098647" cy="3062885"/>
          </a:xfrm>
        </p:spPr>
        <p:txBody>
          <a:bodyPr>
            <a:noAutofit/>
          </a:bodyPr>
          <a:lstStyle/>
          <a:p>
            <a:pPr algn="just"/>
            <a:r>
              <a:rPr lang="fr-FR" sz="2400" dirty="0" smtClean="0">
                <a:solidFill>
                  <a:srgbClr val="FFFFFF"/>
                </a:solidFill>
              </a:rPr>
              <a:t>« Mais le corps n'est pas pour l'impudicité. Il est pour le Seigneur, et le Seigneur pour le corps. » </a:t>
            </a:r>
          </a:p>
          <a:p>
            <a:pPr algn="just"/>
            <a:r>
              <a:rPr lang="fr-FR" sz="2400" dirty="0" smtClean="0">
                <a:solidFill>
                  <a:srgbClr val="FFFFFF"/>
                </a:solidFill>
              </a:rPr>
              <a:t>(1 Corinthiens 6.13) </a:t>
            </a:r>
          </a:p>
          <a:p>
            <a:pPr algn="just"/>
            <a:endParaRPr lang="en-US" sz="2400" dirty="0">
              <a:solidFill>
                <a:srgbClr val="FFFFFF"/>
              </a:solidFill>
            </a:endParaRPr>
          </a:p>
          <a:p>
            <a:pPr algn="just"/>
            <a:r>
              <a:rPr lang="fr-FR" sz="2400" dirty="0" smtClean="0">
                <a:solidFill>
                  <a:srgbClr val="FFFFFF"/>
                </a:solidFill>
              </a:rPr>
              <a:t>Le corps humain doit être utilisé pour faire la volonté de Dieu.</a:t>
            </a:r>
            <a:endParaRPr lang="fr-FR" sz="24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064667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fr-FR" sz="4800" dirty="0" smtClean="0">
                <a:solidFill>
                  <a:schemeClr val="bg1"/>
                </a:solidFill>
              </a:rPr>
              <a:t>Comment avoir une </a:t>
            </a:r>
            <a:br>
              <a:rPr lang="fr-FR" sz="4800" dirty="0" smtClean="0">
                <a:solidFill>
                  <a:schemeClr val="bg1"/>
                </a:solidFill>
              </a:rPr>
            </a:br>
            <a:r>
              <a:rPr lang="fr-FR" sz="4800" dirty="0" smtClean="0">
                <a:solidFill>
                  <a:schemeClr val="bg1"/>
                </a:solidFill>
              </a:rPr>
              <a:t>longue vie de qualité</a:t>
            </a:r>
            <a:endParaRPr lang="fr-FR"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fr-FR" dirty="0" smtClean="0">
                <a:solidFill>
                  <a:srgbClr val="FFFFFF"/>
                </a:solidFill>
              </a:rPr>
              <a:t>Sujet 7</a:t>
            </a:r>
            <a:endParaRPr lang="fr-FR"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28505920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62728" y="580928"/>
            <a:ext cx="8044183" cy="756558"/>
          </a:xfrm>
        </p:spPr>
        <p:txBody>
          <a:bodyPr>
            <a:noAutofit/>
          </a:bodyPr>
          <a:lstStyle/>
          <a:p>
            <a:r>
              <a:rPr lang="fr-FR" sz="4400" b="0" dirty="0" smtClean="0">
                <a:solidFill>
                  <a:srgbClr val="FFFFFF"/>
                </a:solidFill>
              </a:rPr>
              <a:t>4. Le corps est un instrument divin</a:t>
            </a:r>
            <a:endParaRPr lang="fr-FR" sz="4400" b="0" dirty="0">
              <a:solidFill>
                <a:srgbClr val="FFFFFF"/>
              </a:solidFill>
            </a:endParaRPr>
          </a:p>
        </p:txBody>
      </p:sp>
      <p:sp>
        <p:nvSpPr>
          <p:cNvPr id="6" name="Marcador de texto 5"/>
          <p:cNvSpPr>
            <a:spLocks noGrp="1"/>
          </p:cNvSpPr>
          <p:nvPr>
            <p:ph type="body" sz="half" idx="2"/>
          </p:nvPr>
        </p:nvSpPr>
        <p:spPr>
          <a:xfrm>
            <a:off x="562728" y="1638586"/>
            <a:ext cx="7746927" cy="1508922"/>
          </a:xfrm>
        </p:spPr>
        <p:txBody>
          <a:bodyPr>
            <a:noAutofit/>
          </a:bodyPr>
          <a:lstStyle/>
          <a:p>
            <a:r>
              <a:rPr lang="fr-FR" sz="2400" dirty="0" smtClean="0">
                <a:solidFill>
                  <a:srgbClr val="FFFFFF"/>
                </a:solidFill>
              </a:rPr>
              <a:t>« Ne savez-vous pas que vos corps sont des membres de Christ? » (1 Corinthiens 6.15)</a:t>
            </a:r>
          </a:p>
          <a:p>
            <a:r>
              <a:rPr lang="fr-FR" sz="2400" dirty="0" smtClean="0">
                <a:solidFill>
                  <a:srgbClr val="FFFFFF"/>
                </a:solidFill>
              </a:rPr>
              <a:t>Il doit être un outil pratique au service de nos voisins.</a:t>
            </a:r>
            <a:endParaRPr lang="fr-FR" sz="2400" dirty="0" smtClean="0">
              <a:solidFill>
                <a:srgbClr val="FFFFFF"/>
              </a:solidFill>
            </a:endParaRPr>
          </a:p>
        </p:txBody>
      </p:sp>
      <p:pic>
        <p:nvPicPr>
          <p:cNvPr id="4" name="Imagen 3" descr="ThinkstockPhotos-50783186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1327" y="3242078"/>
            <a:ext cx="4577664" cy="3053883"/>
          </a:xfrm>
          <a:prstGeom prst="rect">
            <a:avLst/>
          </a:prstGeom>
          <a:ln>
            <a:solidFill>
              <a:schemeClr val="bg1">
                <a:lumMod val="95000"/>
              </a:schemeClr>
            </a:solidFill>
          </a:ln>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476736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5166" y="720588"/>
            <a:ext cx="7909069" cy="1035707"/>
          </a:xfrm>
        </p:spPr>
        <p:txBody>
          <a:bodyPr>
            <a:noAutofit/>
          </a:bodyPr>
          <a:lstStyle/>
          <a:p>
            <a:r>
              <a:rPr lang="fr-FR" sz="4400" b="0" dirty="0" smtClean="0">
                <a:solidFill>
                  <a:srgbClr val="FFFFFF"/>
                </a:solidFill>
              </a:rPr>
              <a:t>Le corps doit être uni à </a:t>
            </a:r>
            <a:br>
              <a:rPr lang="fr-FR" sz="4400" b="0" dirty="0" smtClean="0">
                <a:solidFill>
                  <a:srgbClr val="FFFFFF"/>
                </a:solidFill>
              </a:rPr>
            </a:br>
            <a:r>
              <a:rPr lang="fr-FR" sz="4400" b="0" dirty="0" smtClean="0">
                <a:solidFill>
                  <a:srgbClr val="FFFFFF"/>
                </a:solidFill>
              </a:rPr>
              <a:t>quelque chose</a:t>
            </a:r>
            <a:endParaRPr lang="fr-FR" sz="4400" b="0" dirty="0">
              <a:solidFill>
                <a:srgbClr val="FFFFFF"/>
              </a:solidFill>
            </a:endParaRPr>
          </a:p>
        </p:txBody>
      </p:sp>
      <p:sp>
        <p:nvSpPr>
          <p:cNvPr id="6" name="Marcador de texto 5"/>
          <p:cNvSpPr>
            <a:spLocks noGrp="1"/>
          </p:cNvSpPr>
          <p:nvPr>
            <p:ph type="body" sz="half" idx="2"/>
          </p:nvPr>
        </p:nvSpPr>
        <p:spPr>
          <a:xfrm>
            <a:off x="481655" y="2057396"/>
            <a:ext cx="5247279" cy="3346593"/>
          </a:xfrm>
        </p:spPr>
        <p:txBody>
          <a:bodyPr>
            <a:noAutofit/>
          </a:bodyPr>
          <a:lstStyle/>
          <a:p>
            <a:pPr algn="just"/>
            <a:r>
              <a:rPr lang="fr-FR" sz="2500" dirty="0" smtClean="0">
                <a:solidFill>
                  <a:srgbClr val="FFFFFF"/>
                </a:solidFill>
              </a:rPr>
              <a:t>« Ne savez-vous pas que celui qui s'attache à la prostituée est un seul corps avec elle? Car, est-il dit, les deux deviendront une seule chair. Mais celui qui s'attache au Seigneur est avec lui un seul esprit. »</a:t>
            </a:r>
          </a:p>
          <a:p>
            <a:pPr algn="just"/>
            <a:r>
              <a:rPr lang="fr-FR" sz="2500" dirty="0" smtClean="0">
                <a:solidFill>
                  <a:srgbClr val="FFFFFF"/>
                </a:solidFill>
              </a:rPr>
              <a:t>(1 Corinthiens 6.16-17)</a:t>
            </a:r>
            <a:endParaRPr lang="fr-FR" sz="25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741893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fr-FR" dirty="0" smtClean="0">
                <a:solidFill>
                  <a:srgbClr val="FFFFFF"/>
                </a:solidFill>
              </a:rPr>
              <a:t>Uniques propriétaires du corps humain</a:t>
            </a:r>
            <a:endParaRPr lang="fr-FR" dirty="0">
              <a:solidFill>
                <a:srgbClr val="FFFFFF"/>
              </a:solidFill>
            </a:endParaRPr>
          </a:p>
        </p:txBody>
      </p:sp>
      <p:graphicFrame>
        <p:nvGraphicFramePr>
          <p:cNvPr id="4" name="3 Marcador de contenido"/>
          <p:cNvGraphicFramePr>
            <a:graphicFrameLocks noGrp="1"/>
          </p:cNvGraphicFramePr>
          <p:nvPr>
            <p:ph idx="1"/>
            <p:extLst>
              <p:ext uri="{D42A27DB-BD31-4B8C-83A1-F6EECF244321}">
                <p14:modId xmlns:p14="http://schemas.microsoft.com/office/powerpoint/2010/main" val="1430130652"/>
              </p:ext>
            </p:extLst>
          </p:nvPr>
        </p:nvGraphicFramePr>
        <p:xfrm>
          <a:off x="779463" y="1800840"/>
          <a:ext cx="7583487" cy="4006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
        <p:nvSpPr>
          <p:cNvPr id="3" name="TextBox 2"/>
          <p:cNvSpPr txBox="1"/>
          <p:nvPr/>
        </p:nvSpPr>
        <p:spPr>
          <a:xfrm>
            <a:off x="2479040" y="4043680"/>
            <a:ext cx="1858650" cy="677108"/>
          </a:xfrm>
          <a:prstGeom prst="rect">
            <a:avLst/>
          </a:prstGeom>
          <a:noFill/>
        </p:spPr>
        <p:txBody>
          <a:bodyPr wrap="none" rtlCol="0">
            <a:spAutoFit/>
          </a:bodyPr>
          <a:lstStyle/>
          <a:p>
            <a:r>
              <a:rPr lang="fr-FR" sz="3700" dirty="0" smtClean="0">
                <a:solidFill>
                  <a:schemeClr val="bg1"/>
                </a:solidFill>
              </a:rPr>
              <a:t>Conjoint</a:t>
            </a:r>
            <a:endParaRPr lang="fr-FR" sz="3700" dirty="0">
              <a:solidFill>
                <a:schemeClr val="bg1"/>
              </a:solidFill>
            </a:endParaRPr>
          </a:p>
        </p:txBody>
      </p:sp>
      <p:sp>
        <p:nvSpPr>
          <p:cNvPr id="7" name="TextBox 6"/>
          <p:cNvSpPr txBox="1"/>
          <p:nvPr/>
        </p:nvSpPr>
        <p:spPr>
          <a:xfrm>
            <a:off x="4175760" y="2550160"/>
            <a:ext cx="1095172" cy="677108"/>
          </a:xfrm>
          <a:prstGeom prst="rect">
            <a:avLst/>
          </a:prstGeom>
          <a:noFill/>
        </p:spPr>
        <p:txBody>
          <a:bodyPr wrap="none" rtlCol="0">
            <a:spAutoFit/>
          </a:bodyPr>
          <a:lstStyle/>
          <a:p>
            <a:r>
              <a:rPr lang="fr-FR" sz="3800" dirty="0" smtClean="0">
                <a:solidFill>
                  <a:schemeClr val="bg1"/>
                </a:solidFill>
              </a:rPr>
              <a:t>Dieu</a:t>
            </a:r>
            <a:endParaRPr lang="fr-FR" sz="3800" dirty="0">
              <a:solidFill>
                <a:schemeClr val="bg1"/>
              </a:solidFill>
            </a:endParaRPr>
          </a:p>
        </p:txBody>
      </p:sp>
      <p:sp>
        <p:nvSpPr>
          <p:cNvPr id="8" name="TextBox 7"/>
          <p:cNvSpPr txBox="1"/>
          <p:nvPr/>
        </p:nvSpPr>
        <p:spPr>
          <a:xfrm>
            <a:off x="4846776" y="4054435"/>
            <a:ext cx="1649811" cy="1231106"/>
          </a:xfrm>
          <a:prstGeom prst="rect">
            <a:avLst/>
          </a:prstGeom>
          <a:noFill/>
        </p:spPr>
        <p:txBody>
          <a:bodyPr wrap="none" rtlCol="0">
            <a:spAutoFit/>
          </a:bodyPr>
          <a:lstStyle/>
          <a:p>
            <a:pPr algn="r"/>
            <a:r>
              <a:rPr lang="fr-FR" sz="3700" dirty="0" smtClean="0">
                <a:solidFill>
                  <a:schemeClr val="bg1"/>
                </a:solidFill>
              </a:rPr>
              <a:t>Être</a:t>
            </a:r>
          </a:p>
          <a:p>
            <a:pPr algn="r"/>
            <a:r>
              <a:rPr lang="fr-FR" sz="3700" dirty="0" smtClean="0">
                <a:solidFill>
                  <a:schemeClr val="bg1"/>
                </a:solidFill>
              </a:rPr>
              <a:t>humain</a:t>
            </a:r>
            <a:endParaRPr lang="fr-FR" sz="3700" dirty="0">
              <a:solidFill>
                <a:schemeClr val="bg1"/>
              </a:solidFill>
            </a:endParaRPr>
          </a:p>
        </p:txBody>
      </p:sp>
    </p:spTree>
    <p:extLst>
      <p:ext uri="{BB962C8B-B14F-4D97-AF65-F5344CB8AC3E}">
        <p14:creationId xmlns:p14="http://schemas.microsoft.com/office/powerpoint/2010/main" val="229336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95171" y="1963508"/>
            <a:ext cx="7500016" cy="566738"/>
          </a:xfrm>
        </p:spPr>
        <p:txBody>
          <a:bodyPr>
            <a:noAutofit/>
          </a:bodyPr>
          <a:lstStyle/>
          <a:p>
            <a:r>
              <a:rPr lang="fr-FR" sz="4400" b="0" dirty="0" smtClean="0">
                <a:solidFill>
                  <a:srgbClr val="FFFFFF"/>
                </a:solidFill>
              </a:rPr>
              <a:t>6. Le corps est un lieu sacré</a:t>
            </a:r>
            <a:endParaRPr lang="fr-FR" sz="4400" b="0" dirty="0">
              <a:solidFill>
                <a:srgbClr val="FFFFFF"/>
              </a:solidFill>
            </a:endParaRPr>
          </a:p>
        </p:txBody>
      </p:sp>
      <p:sp>
        <p:nvSpPr>
          <p:cNvPr id="6" name="Marcador de texto 5"/>
          <p:cNvSpPr>
            <a:spLocks noGrp="1"/>
          </p:cNvSpPr>
          <p:nvPr>
            <p:ph type="body" sz="half" idx="2"/>
          </p:nvPr>
        </p:nvSpPr>
        <p:spPr>
          <a:xfrm>
            <a:off x="495172" y="2827466"/>
            <a:ext cx="5385906" cy="2481956"/>
          </a:xfrm>
        </p:spPr>
        <p:txBody>
          <a:bodyPr>
            <a:noAutofit/>
          </a:bodyPr>
          <a:lstStyle/>
          <a:p>
            <a:pPr algn="just"/>
            <a:r>
              <a:rPr lang="fr-FR" sz="2400" dirty="0" smtClean="0">
                <a:solidFill>
                  <a:srgbClr val="FFFFFF"/>
                </a:solidFill>
              </a:rPr>
              <a:t>« Ne savez-vous pas que votre corps est le temple du Saint Esprit qui est en vous, que vous avez reçu de Dieu, et que vous ne vous appartenez point à vous-mêmes ? » (1 Corinthiens 6.19)</a:t>
            </a:r>
            <a:endParaRPr lang="fr-FR" sz="24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339810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35705" y="882708"/>
            <a:ext cx="8057695" cy="566738"/>
          </a:xfrm>
        </p:spPr>
        <p:txBody>
          <a:bodyPr>
            <a:noAutofit/>
          </a:bodyPr>
          <a:lstStyle/>
          <a:p>
            <a:r>
              <a:rPr lang="fr-FR" sz="4400" b="0" dirty="0" smtClean="0">
                <a:solidFill>
                  <a:srgbClr val="FFFFFF"/>
                </a:solidFill>
              </a:rPr>
              <a:t>7. Jésus a payé pour nos corps</a:t>
            </a:r>
            <a:endParaRPr lang="fr-FR" sz="4400" b="0" dirty="0">
              <a:solidFill>
                <a:srgbClr val="FFFFFF"/>
              </a:solidFill>
            </a:endParaRPr>
          </a:p>
        </p:txBody>
      </p:sp>
      <p:sp>
        <p:nvSpPr>
          <p:cNvPr id="6" name="Marcador de texto 5"/>
          <p:cNvSpPr>
            <a:spLocks noGrp="1"/>
          </p:cNvSpPr>
          <p:nvPr>
            <p:ph type="body" sz="half" idx="2"/>
          </p:nvPr>
        </p:nvSpPr>
        <p:spPr>
          <a:xfrm>
            <a:off x="535706" y="1719646"/>
            <a:ext cx="7841509" cy="804862"/>
          </a:xfrm>
        </p:spPr>
        <p:txBody>
          <a:bodyPr>
            <a:noAutofit/>
          </a:bodyPr>
          <a:lstStyle/>
          <a:p>
            <a:r>
              <a:rPr lang="fr-FR" sz="2400" dirty="0" smtClean="0">
                <a:solidFill>
                  <a:srgbClr val="FFFFFF"/>
                </a:solidFill>
              </a:rPr>
              <a:t>« Car vous avez été rachetés à un grand prix. Glorifiez donc Dieu dans votre corps et dans votre esprit, qui appartiennent à Dieu. » (1 Corinthiens 6.20)</a:t>
            </a:r>
            <a:endParaRPr lang="fr-FR" sz="24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35602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516947" y="405299"/>
            <a:ext cx="5549778" cy="1272359"/>
          </a:xfrm>
        </p:spPr>
        <p:txBody>
          <a:bodyPr>
            <a:noAutofit/>
          </a:bodyPr>
          <a:lstStyle/>
          <a:p>
            <a:r>
              <a:rPr lang="fr-FR" sz="4400" dirty="0" smtClean="0">
                <a:solidFill>
                  <a:srgbClr val="FFFFFF"/>
                </a:solidFill>
              </a:rPr>
              <a:t>Le Seigneur donna sa vie pour nos corps</a:t>
            </a:r>
            <a:endParaRPr lang="fr-FR" sz="4400" dirty="0">
              <a:solidFill>
                <a:srgbClr val="FFFFFF"/>
              </a:solidFill>
            </a:endParaRPr>
          </a:p>
        </p:txBody>
      </p:sp>
      <p:sp>
        <p:nvSpPr>
          <p:cNvPr id="6" name="Marcador de contenido 5"/>
          <p:cNvSpPr>
            <a:spLocks noGrp="1"/>
          </p:cNvSpPr>
          <p:nvPr>
            <p:ph type="body" sz="half" idx="2"/>
          </p:nvPr>
        </p:nvSpPr>
        <p:spPr>
          <a:xfrm>
            <a:off x="516947" y="2001897"/>
            <a:ext cx="5549778" cy="820272"/>
          </a:xfrm>
        </p:spPr>
        <p:txBody>
          <a:bodyPr>
            <a:noAutofit/>
          </a:bodyPr>
          <a:lstStyle/>
          <a:p>
            <a:r>
              <a:rPr lang="fr-FR" sz="2400" dirty="0" smtClean="0">
                <a:solidFill>
                  <a:srgbClr val="FFFFFF"/>
                </a:solidFill>
              </a:rPr>
              <a:t>Nous devons consulter le vrai Propriétaire chaque fois que nous organisons notre vie ou prenons une décision sur l'emploi de notre corps.</a:t>
            </a:r>
            <a:endParaRPr lang="fr-FR" sz="2400"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53872074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830405" y="3961071"/>
            <a:ext cx="7772400" cy="1362075"/>
          </a:xfrm>
        </p:spPr>
        <p:txBody>
          <a:bodyPr>
            <a:normAutofit fontScale="90000"/>
          </a:bodyPr>
          <a:lstStyle/>
          <a:p>
            <a:r>
              <a:rPr lang="en-US" sz="4400" dirty="0">
                <a:solidFill>
                  <a:srgbClr val="FFFFFF"/>
                </a:solidFill>
              </a:rPr>
              <a:t>HONOREZ DIEU AVEC VOTRE CORPS</a:t>
            </a:r>
          </a:p>
        </p:txBody>
      </p:sp>
      <p:sp>
        <p:nvSpPr>
          <p:cNvPr id="4"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57200" y="3571072"/>
            <a:ext cx="8229600" cy="1143000"/>
          </a:xfrm>
        </p:spPr>
        <p:txBody>
          <a:bodyPr>
            <a:normAutofit/>
          </a:bodyPr>
          <a:lstStyle/>
          <a:p>
            <a:r>
              <a:rPr lang="fr-FR" dirty="0" smtClean="0">
                <a:solidFill>
                  <a:schemeClr val="bg1"/>
                </a:solidFill>
              </a:rPr>
              <a:t>Le secret de la vie éternelle</a:t>
            </a:r>
            <a:endParaRPr lang="fr-FR" dirty="0">
              <a:solidFill>
                <a:schemeClr val="bg1"/>
              </a:solidFill>
            </a:endParaRPr>
          </a:p>
        </p:txBody>
      </p:sp>
      <p:sp>
        <p:nvSpPr>
          <p:cNvPr id="5" name="Marcador de contenido 4"/>
          <p:cNvSpPr>
            <a:spLocks noGrp="1"/>
          </p:cNvSpPr>
          <p:nvPr>
            <p:ph sz="half" idx="1"/>
          </p:nvPr>
        </p:nvSpPr>
        <p:spPr>
          <a:xfrm>
            <a:off x="457200" y="4846373"/>
            <a:ext cx="8229600" cy="1084505"/>
          </a:xfrm>
        </p:spPr>
        <p:txBody>
          <a:bodyPr>
            <a:normAutofit/>
          </a:bodyPr>
          <a:lstStyle/>
          <a:p>
            <a:pPr marL="0" indent="0" algn="ctr">
              <a:buNone/>
            </a:pPr>
            <a:r>
              <a:rPr lang="fr-FR" sz="2400" dirty="0" smtClean="0">
                <a:solidFill>
                  <a:schemeClr val="bg1"/>
                </a:solidFill>
              </a:rPr>
              <a:t>« Glorifiez donc Dieu dans votre corps et dans votre esprit » </a:t>
            </a:r>
          </a:p>
          <a:p>
            <a:pPr marL="0" indent="0" algn="ctr">
              <a:buNone/>
            </a:pPr>
            <a:r>
              <a:rPr lang="fr-FR" sz="2400" dirty="0" smtClean="0">
                <a:solidFill>
                  <a:schemeClr val="bg1"/>
                </a:solidFill>
              </a:rPr>
              <a:t>(1 Corinthiens 6.20)</a:t>
            </a:r>
            <a:endParaRPr lang="fr-FR" sz="2400" dirty="0">
              <a:solidFill>
                <a:schemeClr val="bg1"/>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38641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p:cNvSpPr>
            <a:spLocks noGrp="1"/>
          </p:cNvSpPr>
          <p:nvPr>
            <p:ph type="title"/>
          </p:nvPr>
        </p:nvSpPr>
        <p:spPr>
          <a:xfrm>
            <a:off x="1004222" y="606427"/>
            <a:ext cx="7521623" cy="516422"/>
          </a:xfrm>
        </p:spPr>
        <p:txBody>
          <a:bodyPr>
            <a:noAutofit/>
          </a:bodyPr>
          <a:lstStyle/>
          <a:p>
            <a:r>
              <a:rPr lang="fr-FR" sz="4400" b="0" dirty="0" smtClean="0">
                <a:solidFill>
                  <a:srgbClr val="FFFFFF"/>
                </a:solidFill>
              </a:rPr>
              <a:t>Une formule infaillible</a:t>
            </a:r>
            <a:endParaRPr lang="fr-FR" sz="4400" b="0" dirty="0">
              <a:solidFill>
                <a:srgbClr val="FFFFFF"/>
              </a:solidFill>
            </a:endParaRPr>
          </a:p>
        </p:txBody>
      </p:sp>
      <p:sp>
        <p:nvSpPr>
          <p:cNvPr id="10" name="Marcador de contenido 9"/>
          <p:cNvSpPr>
            <a:spLocks noGrp="1"/>
          </p:cNvSpPr>
          <p:nvPr>
            <p:ph idx="1"/>
          </p:nvPr>
        </p:nvSpPr>
        <p:spPr>
          <a:xfrm>
            <a:off x="923150" y="1799679"/>
            <a:ext cx="5111750" cy="4738811"/>
          </a:xfrm>
        </p:spPr>
        <p:txBody>
          <a:bodyPr>
            <a:normAutofit/>
          </a:bodyPr>
          <a:lstStyle/>
          <a:p>
            <a:r>
              <a:rPr lang="fr-FR" dirty="0" smtClean="0">
                <a:solidFill>
                  <a:srgbClr val="FAC090"/>
                </a:solidFill>
              </a:rPr>
              <a:t>N</a:t>
            </a:r>
            <a:r>
              <a:rPr lang="fr-FR" dirty="0" smtClean="0">
                <a:solidFill>
                  <a:srgbClr val="FFFFFF"/>
                </a:solidFill>
              </a:rPr>
              <a:t>utrition</a:t>
            </a:r>
          </a:p>
          <a:p>
            <a:r>
              <a:rPr lang="fr-FR" dirty="0" smtClean="0">
                <a:solidFill>
                  <a:srgbClr val="FAC090"/>
                </a:solidFill>
              </a:rPr>
              <a:t>E</a:t>
            </a:r>
            <a:r>
              <a:rPr lang="fr-FR" dirty="0" smtClean="0">
                <a:solidFill>
                  <a:srgbClr val="FFFFFF"/>
                </a:solidFill>
              </a:rPr>
              <a:t>xercice</a:t>
            </a:r>
          </a:p>
          <a:p>
            <a:r>
              <a:rPr lang="fr-FR" dirty="0" smtClean="0">
                <a:solidFill>
                  <a:srgbClr val="FAC090"/>
                </a:solidFill>
              </a:rPr>
              <a:t>E</a:t>
            </a:r>
            <a:r>
              <a:rPr lang="fr-FR" dirty="0" smtClean="0">
                <a:solidFill>
                  <a:schemeClr val="bg1"/>
                </a:solidFill>
              </a:rPr>
              <a:t>au</a:t>
            </a:r>
            <a:r>
              <a:rPr lang="fr-FR" dirty="0" smtClean="0">
                <a:solidFill>
                  <a:srgbClr val="FAC090"/>
                </a:solidFill>
              </a:rPr>
              <a:t> </a:t>
            </a:r>
          </a:p>
          <a:p>
            <a:r>
              <a:rPr lang="fr-FR" dirty="0" smtClean="0">
                <a:solidFill>
                  <a:srgbClr val="FAC090"/>
                </a:solidFill>
              </a:rPr>
              <a:t>S</a:t>
            </a:r>
            <a:r>
              <a:rPr lang="fr-FR" dirty="0" smtClean="0">
                <a:solidFill>
                  <a:schemeClr val="bg1"/>
                </a:solidFill>
              </a:rPr>
              <a:t>oleil</a:t>
            </a:r>
          </a:p>
          <a:p>
            <a:r>
              <a:rPr lang="fr-FR" dirty="0" smtClean="0">
                <a:solidFill>
                  <a:schemeClr val="accent6">
                    <a:lumMod val="60000"/>
                    <a:lumOff val="40000"/>
                  </a:schemeClr>
                </a:solidFill>
              </a:rPr>
              <a:t>T</a:t>
            </a:r>
            <a:r>
              <a:rPr lang="fr-FR" dirty="0" smtClean="0">
                <a:solidFill>
                  <a:schemeClr val="bg1"/>
                </a:solidFill>
              </a:rPr>
              <a:t>empérance</a:t>
            </a:r>
          </a:p>
          <a:p>
            <a:r>
              <a:rPr lang="fr-FR" dirty="0" smtClean="0">
                <a:solidFill>
                  <a:srgbClr val="FAC090"/>
                </a:solidFill>
              </a:rPr>
              <a:t>A</a:t>
            </a:r>
            <a:r>
              <a:rPr lang="fr-FR" dirty="0" smtClean="0">
                <a:solidFill>
                  <a:srgbClr val="FFFFFF"/>
                </a:solidFill>
              </a:rPr>
              <a:t>ir</a:t>
            </a:r>
          </a:p>
          <a:p>
            <a:r>
              <a:rPr lang="fr-FR" dirty="0" smtClean="0">
                <a:solidFill>
                  <a:srgbClr val="FAC090"/>
                </a:solidFill>
              </a:rPr>
              <a:t>R</a:t>
            </a:r>
            <a:r>
              <a:rPr lang="fr-FR" dirty="0" smtClean="0">
                <a:solidFill>
                  <a:schemeClr val="bg1"/>
                </a:solidFill>
              </a:rPr>
              <a:t>epos</a:t>
            </a:r>
          </a:p>
          <a:p>
            <a:r>
              <a:rPr lang="fr-FR" dirty="0" smtClean="0">
                <a:solidFill>
                  <a:srgbClr val="FAC090"/>
                </a:solidFill>
              </a:rPr>
              <a:t>F</a:t>
            </a:r>
            <a:r>
              <a:rPr lang="fr-FR" dirty="0" smtClean="0">
                <a:solidFill>
                  <a:schemeClr val="bg1"/>
                </a:solidFill>
              </a:rPr>
              <a:t>oi en Dieu</a:t>
            </a:r>
            <a:endParaRPr lang="fr-FR" dirty="0">
              <a:solidFill>
                <a:schemeClr val="bg1"/>
              </a:solidFill>
            </a:endParaRPr>
          </a:p>
        </p:txBody>
      </p:sp>
      <p:sp>
        <p:nvSpPr>
          <p:cNvPr id="11" name="Marcador de texto 10"/>
          <p:cNvSpPr>
            <a:spLocks noGrp="1"/>
          </p:cNvSpPr>
          <p:nvPr>
            <p:ph type="body" sz="half" idx="2"/>
          </p:nvPr>
        </p:nvSpPr>
        <p:spPr>
          <a:xfrm>
            <a:off x="1004222" y="1189301"/>
            <a:ext cx="7386507" cy="539976"/>
          </a:xfrm>
        </p:spPr>
        <p:txBody>
          <a:bodyPr>
            <a:normAutofit/>
          </a:bodyPr>
          <a:lstStyle/>
          <a:p>
            <a:r>
              <a:rPr lang="fr-FR" sz="2800" dirty="0" smtClean="0">
                <a:solidFill>
                  <a:srgbClr val="FFFFFF"/>
                </a:solidFill>
              </a:rPr>
              <a:t>Du cabinet du Docteur Divin</a:t>
            </a:r>
            <a:endParaRPr lang="fr-FR" sz="28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0891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7 Título"/>
          <p:cNvSpPr>
            <a:spLocks noGrp="1"/>
          </p:cNvSpPr>
          <p:nvPr>
            <p:ph type="title"/>
          </p:nvPr>
        </p:nvSpPr>
        <p:spPr/>
        <p:txBody>
          <a:bodyPr/>
          <a:lstStyle/>
          <a:p>
            <a:r>
              <a:rPr lang="fr-FR" dirty="0" smtClean="0">
                <a:solidFill>
                  <a:srgbClr val="FFFFFF"/>
                </a:solidFill>
              </a:rPr>
              <a:t>Honnête avec très peu</a:t>
            </a:r>
            <a:endParaRPr lang="fr-FR" dirty="0">
              <a:solidFill>
                <a:srgbClr val="FFFFFF"/>
              </a:solidFill>
            </a:endParaRPr>
          </a:p>
        </p:txBody>
      </p:sp>
      <p:sp>
        <p:nvSpPr>
          <p:cNvPr id="10" name="9 Marcador de contenido"/>
          <p:cNvSpPr>
            <a:spLocks noGrp="1"/>
          </p:cNvSpPr>
          <p:nvPr>
            <p:ph sz="half" idx="2"/>
          </p:nvPr>
        </p:nvSpPr>
        <p:spPr>
          <a:xfrm>
            <a:off x="542039" y="1681260"/>
            <a:ext cx="6346441" cy="4525963"/>
          </a:xfrm>
        </p:spPr>
        <p:txBody>
          <a:bodyPr>
            <a:noAutofit/>
          </a:bodyPr>
          <a:lstStyle/>
          <a:p>
            <a:pPr algn="just"/>
            <a:r>
              <a:rPr lang="fr-FR" sz="2400" dirty="0" smtClean="0">
                <a:solidFill>
                  <a:srgbClr val="FFFFFF"/>
                </a:solidFill>
              </a:rPr>
              <a:t>Celui qui est fidèle dans les moindres choses l'est aussi dans les grandes, et celui qui est injuste dans les moindres choses l'est aussi dans les grandes. (Luc 16.10)</a:t>
            </a:r>
          </a:p>
          <a:p>
            <a:pPr algn="just"/>
            <a:r>
              <a:rPr lang="fr-FR" sz="2400" dirty="0" smtClean="0">
                <a:solidFill>
                  <a:srgbClr val="FFFFFF"/>
                </a:solidFill>
              </a:rPr>
              <a:t>Une bonne gestion du corps terrestre indique à Dieu un caractère approprié pour recevoir un corps divin (1 Corinthiens 15.52-54)</a:t>
            </a:r>
            <a:endParaRPr lang="fr-FR" sz="2400" spc="-5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59438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chemeClr val="bg1"/>
                </a:solidFill>
              </a:rPr>
              <a:t>Demeurer éternellement jeune</a:t>
            </a:r>
            <a:endParaRPr lang="fr-FR" dirty="0">
              <a:solidFill>
                <a:schemeClr val="bg1"/>
              </a:solidFill>
            </a:endParaRPr>
          </a:p>
        </p:txBody>
      </p:sp>
      <p:sp>
        <p:nvSpPr>
          <p:cNvPr id="4" name="Marcador de texto 3"/>
          <p:cNvSpPr>
            <a:spLocks noGrp="1"/>
          </p:cNvSpPr>
          <p:nvPr>
            <p:ph sz="half" idx="2"/>
          </p:nvPr>
        </p:nvSpPr>
        <p:spPr>
          <a:xfrm>
            <a:off x="457200" y="1546160"/>
            <a:ext cx="7771387" cy="1723253"/>
          </a:xfrm>
        </p:spPr>
        <p:txBody>
          <a:bodyPr>
            <a:normAutofit/>
          </a:bodyPr>
          <a:lstStyle/>
          <a:p>
            <a:pPr algn="just"/>
            <a:r>
              <a:rPr lang="fr-FR" sz="2400" dirty="0" smtClean="0">
                <a:solidFill>
                  <a:schemeClr val="bg1"/>
                </a:solidFill>
              </a:rPr>
              <a:t>Le fantasme de beaucoup de gens est de demeurer éternellement jeune.</a:t>
            </a:r>
          </a:p>
          <a:p>
            <a:pPr algn="just"/>
            <a:r>
              <a:rPr lang="fr-FR" sz="2400" dirty="0" smtClean="0">
                <a:solidFill>
                  <a:schemeClr val="bg1"/>
                </a:solidFill>
              </a:rPr>
              <a:t>Les moins favorisés se contentent de caresser l’idée de trouver un jour la source de jouvence.</a:t>
            </a:r>
            <a:endParaRPr lang="fr-FR" sz="2400" dirty="0" smtClean="0">
              <a:solidFill>
                <a:schemeClr val="bg1"/>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smtClean="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p:txBody>
          <a:bodyPr>
            <a:normAutofit/>
          </a:bodyPr>
          <a:lstStyle/>
          <a:p>
            <a:pPr algn="just"/>
            <a:r>
              <a:rPr lang="fr-FR" sz="2400" dirty="0" smtClean="0">
                <a:solidFill>
                  <a:srgbClr val="FFFFFF"/>
                </a:solidFill>
              </a:rPr>
              <a:t>Un bon style de vie est un grand secret de la longévité. </a:t>
            </a:r>
          </a:p>
          <a:p>
            <a:pPr algn="just"/>
            <a:r>
              <a:rPr lang="fr-FR" sz="2400" dirty="0" smtClean="0">
                <a:solidFill>
                  <a:srgbClr val="FFFFFF"/>
                </a:solidFill>
              </a:rPr>
              <a:t>Ceci inclut l'exercice physique, la nutrition, l'eau, le soleil, la tempérance, l'air, le repos et la foi en Dieu.</a:t>
            </a:r>
          </a:p>
          <a:p>
            <a:pPr algn="just"/>
            <a:r>
              <a:rPr lang="fr-FR" sz="2400" dirty="0" smtClean="0">
                <a:solidFill>
                  <a:srgbClr val="FFFFFF"/>
                </a:solidFill>
              </a:rPr>
              <a:t>La Bible dit que le corps humain joue un rôle important dans notre vie spirituelle ; pour cette raison, Jésus donna sa vie pour que nous puissions bénéficier d'une rédemption totale.</a:t>
            </a:r>
          </a:p>
          <a:p>
            <a:pPr algn="just"/>
            <a:r>
              <a:rPr lang="fr-FR" sz="2400" dirty="0" smtClean="0">
                <a:solidFill>
                  <a:srgbClr val="FFFFFF"/>
                </a:solidFill>
              </a:rPr>
              <a:t>Nous devons honorer Dieu à travers nos corps. </a:t>
            </a:r>
            <a:br>
              <a:rPr lang="fr-FR" sz="2400" dirty="0" smtClean="0">
                <a:solidFill>
                  <a:srgbClr val="FFFFFF"/>
                </a:solidFill>
              </a:rPr>
            </a:br>
            <a:r>
              <a:rPr lang="fr-FR" sz="2400" dirty="0" smtClean="0">
                <a:solidFill>
                  <a:srgbClr val="FFFFFF"/>
                </a:solidFill>
              </a:rPr>
              <a:t>La manière dont nous nous occupons de nos corps indique à Dieu si nous serons capables de porter un corps divin.</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28678"/>
            <a:ext cx="8229600" cy="1143000"/>
          </a:xfrm>
        </p:spPr>
        <p:txBody>
          <a:bodyPr>
            <a:noAutofit/>
          </a:bodyPr>
          <a:lstStyle/>
          <a:p>
            <a:r>
              <a:rPr lang="fr-FR" dirty="0" smtClean="0">
                <a:solidFill>
                  <a:srgbClr val="FFFFFF"/>
                </a:solidFill>
              </a:rPr>
              <a:t>Rapport Zones Bleues sur </a:t>
            </a:r>
            <a:br>
              <a:rPr lang="fr-FR" dirty="0" smtClean="0">
                <a:solidFill>
                  <a:srgbClr val="FFFFFF"/>
                </a:solidFill>
              </a:rPr>
            </a:br>
            <a:r>
              <a:rPr lang="fr-FR" dirty="0" err="1" smtClean="0">
                <a:solidFill>
                  <a:srgbClr val="FFFFFF"/>
                </a:solidFill>
              </a:rPr>
              <a:t>Loma</a:t>
            </a:r>
            <a:r>
              <a:rPr lang="fr-FR" dirty="0" smtClean="0">
                <a:solidFill>
                  <a:srgbClr val="FFFFFF"/>
                </a:solidFill>
              </a:rPr>
              <a:t> Linda, </a:t>
            </a:r>
            <a:r>
              <a:rPr lang="fr-FR" dirty="0" err="1" smtClean="0">
                <a:solidFill>
                  <a:srgbClr val="FFFFFF"/>
                </a:solidFill>
              </a:rPr>
              <a:t>California</a:t>
            </a:r>
            <a:endParaRPr lang="fr-FR" dirty="0">
              <a:solidFill>
                <a:srgbClr val="FFFFFF"/>
              </a:solidFill>
            </a:endParaRPr>
          </a:p>
        </p:txBody>
      </p:sp>
      <p:sp>
        <p:nvSpPr>
          <p:cNvPr id="6" name="Marcador de contenido 5"/>
          <p:cNvSpPr>
            <a:spLocks noGrp="1"/>
          </p:cNvSpPr>
          <p:nvPr>
            <p:ph sz="half" idx="1"/>
          </p:nvPr>
        </p:nvSpPr>
        <p:spPr>
          <a:xfrm>
            <a:off x="295055" y="1816360"/>
            <a:ext cx="5455505" cy="3992929"/>
          </a:xfrm>
        </p:spPr>
        <p:txBody>
          <a:bodyPr>
            <a:noAutofit/>
          </a:bodyPr>
          <a:lstStyle/>
          <a:p>
            <a:pPr algn="just"/>
            <a:r>
              <a:rPr lang="fr-FR" sz="2300" dirty="0" smtClean="0">
                <a:solidFill>
                  <a:srgbClr val="FFFFFF"/>
                </a:solidFill>
              </a:rPr>
              <a:t>L'ensoleillée ville de Caroline du Sud compte avec environ 9 000 Adventistes du septième jour.</a:t>
            </a:r>
          </a:p>
          <a:p>
            <a:pPr algn="just"/>
            <a:r>
              <a:rPr lang="fr-FR" sz="2300" dirty="0" smtClean="0">
                <a:solidFill>
                  <a:srgbClr val="FFFFFF"/>
                </a:solidFill>
              </a:rPr>
              <a:t>Même si la ville n'a été incorporée qu'en 1970, les Adventistes ont des racines centenaires à </a:t>
            </a:r>
            <a:r>
              <a:rPr lang="fr-FR" sz="2300" dirty="0" err="1" smtClean="0">
                <a:solidFill>
                  <a:srgbClr val="FFFFFF"/>
                </a:solidFill>
              </a:rPr>
              <a:t>Loma</a:t>
            </a:r>
            <a:r>
              <a:rPr lang="fr-FR" sz="2300" dirty="0" smtClean="0">
                <a:solidFill>
                  <a:srgbClr val="FFFFFF"/>
                </a:solidFill>
              </a:rPr>
              <a:t> Linda.</a:t>
            </a:r>
          </a:p>
          <a:p>
            <a:pPr algn="just"/>
            <a:r>
              <a:rPr lang="fr-FR" sz="2300" dirty="0" smtClean="0">
                <a:solidFill>
                  <a:srgbClr val="FFFFFF"/>
                </a:solidFill>
              </a:rPr>
              <a:t>Formée en 1840, l'Église prospéra au long du XXème siècle et ses membres firent de même.</a:t>
            </a:r>
          </a:p>
          <a:p>
            <a:pPr algn="just"/>
            <a:r>
              <a:rPr lang="fr-FR" sz="2300" dirty="0" smtClean="0">
                <a:solidFill>
                  <a:srgbClr val="FFFFFF"/>
                </a:solidFill>
              </a:rPr>
              <a:t>Ceci est dû à la culture adventiste basée sur la santé.</a:t>
            </a:r>
            <a:endParaRPr lang="fr-FR" sz="2300" dirty="0">
              <a:solidFill>
                <a:srgbClr val="FFFFFF"/>
              </a:solidFill>
            </a:endParaRPr>
          </a:p>
        </p:txBody>
      </p:sp>
      <p:pic>
        <p:nvPicPr>
          <p:cNvPr id="10" name="Marcador de contenido 9"/>
          <p:cNvPicPr>
            <a:picLocks noGrp="1" noChangeAspect="1"/>
          </p:cNvPicPr>
          <p:nvPr>
            <p:ph sz="half" idx="2"/>
          </p:nvPr>
        </p:nvPicPr>
        <p:blipFill>
          <a:blip r:embed="rId2"/>
          <a:srcRect l="26099" r="26099"/>
          <a:stretch>
            <a:fillRect/>
          </a:stretch>
        </p:blipFill>
        <p:spPr>
          <a:xfrm>
            <a:off x="6267131" y="2296695"/>
            <a:ext cx="2591868" cy="2904645"/>
          </a:xfrm>
          <a:ln>
            <a:solidFill>
              <a:schemeClr val="bg1">
                <a:lumMod val="95000"/>
              </a:schemeClr>
            </a:solidFill>
          </a:ln>
        </p:spPr>
      </p:pic>
      <p:sp>
        <p:nvSpPr>
          <p:cNvPr id="11" name="CuadroTexto 10"/>
          <p:cNvSpPr txBox="1"/>
          <p:nvPr/>
        </p:nvSpPr>
        <p:spPr>
          <a:xfrm>
            <a:off x="6469664" y="1840922"/>
            <a:ext cx="2149672" cy="369332"/>
          </a:xfrm>
          <a:prstGeom prst="rect">
            <a:avLst/>
          </a:prstGeom>
          <a:noFill/>
        </p:spPr>
        <p:txBody>
          <a:bodyPr wrap="none" rtlCol="0">
            <a:spAutoFit/>
          </a:bodyPr>
          <a:lstStyle/>
          <a:p>
            <a:r>
              <a:rPr lang="es-ES" dirty="0" err="1" smtClean="0">
                <a:solidFill>
                  <a:srgbClr val="FFFFFF"/>
                </a:solidFill>
              </a:rPr>
              <a:t>www.bluezones.com</a:t>
            </a:r>
            <a:endParaRPr lang="es-ES"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982775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42188"/>
            <a:ext cx="8229600" cy="1143000"/>
          </a:xfrm>
        </p:spPr>
        <p:txBody>
          <a:bodyPr>
            <a:noAutofit/>
          </a:bodyPr>
          <a:lstStyle/>
          <a:p>
            <a:r>
              <a:rPr lang="fr-FR" dirty="0" smtClean="0">
                <a:solidFill>
                  <a:srgbClr val="FFFFFF"/>
                </a:solidFill>
              </a:rPr>
              <a:t>Rapport Zones Bleues sur </a:t>
            </a:r>
            <a:br>
              <a:rPr lang="fr-FR" dirty="0" smtClean="0">
                <a:solidFill>
                  <a:srgbClr val="FFFFFF"/>
                </a:solidFill>
              </a:rPr>
            </a:br>
            <a:r>
              <a:rPr lang="fr-FR" dirty="0" err="1" smtClean="0">
                <a:solidFill>
                  <a:srgbClr val="FFFFFF"/>
                </a:solidFill>
              </a:rPr>
              <a:t>Loma</a:t>
            </a:r>
            <a:r>
              <a:rPr lang="fr-FR" dirty="0" smtClean="0">
                <a:solidFill>
                  <a:srgbClr val="FFFFFF"/>
                </a:solidFill>
              </a:rPr>
              <a:t> Linda, </a:t>
            </a:r>
            <a:r>
              <a:rPr lang="fr-FR" dirty="0" err="1" smtClean="0">
                <a:solidFill>
                  <a:srgbClr val="FFFFFF"/>
                </a:solidFill>
              </a:rPr>
              <a:t>California</a:t>
            </a:r>
            <a:endParaRPr lang="fr-FR" dirty="0">
              <a:solidFill>
                <a:srgbClr val="FFFFFF"/>
              </a:solidFill>
            </a:endParaRPr>
          </a:p>
        </p:txBody>
      </p:sp>
      <p:sp>
        <p:nvSpPr>
          <p:cNvPr id="3" name="Marcador de contenido 2"/>
          <p:cNvSpPr>
            <a:spLocks noGrp="1"/>
          </p:cNvSpPr>
          <p:nvPr>
            <p:ph idx="1"/>
          </p:nvPr>
        </p:nvSpPr>
        <p:spPr>
          <a:xfrm>
            <a:off x="345440" y="1866830"/>
            <a:ext cx="8341360" cy="4525963"/>
          </a:xfrm>
        </p:spPr>
        <p:txBody>
          <a:bodyPr>
            <a:noAutofit/>
          </a:bodyPr>
          <a:lstStyle/>
          <a:p>
            <a:pPr algn="just"/>
            <a:r>
              <a:rPr lang="fr-FR" sz="2200" spc="-30" dirty="0" smtClean="0">
                <a:solidFill>
                  <a:srgbClr val="FFFFFF"/>
                </a:solidFill>
              </a:rPr>
              <a:t>L'Église adventiste est partisane du végétarisme et de l'exercice physique régulier.</a:t>
            </a:r>
          </a:p>
          <a:p>
            <a:pPr algn="just"/>
            <a:r>
              <a:rPr lang="fr-FR" sz="2200" spc="-30" dirty="0" smtClean="0">
                <a:solidFill>
                  <a:srgbClr val="FFFFFF"/>
                </a:solidFill>
              </a:rPr>
              <a:t>Ss membres boivent de l'eau au lieu des soda et grignotent des noix au lieu des chips. Ils ne consomment ni tabac ni alcool et évitent le stress à travers l'observation d'un sabbat de 24 heures chaque semaine.</a:t>
            </a:r>
          </a:p>
          <a:p>
            <a:pPr algn="just"/>
            <a:r>
              <a:rPr lang="fr-FR" sz="2200" spc="-30" dirty="0" smtClean="0">
                <a:solidFill>
                  <a:srgbClr val="FFFFFF"/>
                </a:solidFill>
              </a:rPr>
              <a:t>Les centenaires de </a:t>
            </a:r>
            <a:r>
              <a:rPr lang="fr-FR" sz="2200" spc="-30" dirty="0" err="1" smtClean="0">
                <a:solidFill>
                  <a:srgbClr val="FFFFFF"/>
                </a:solidFill>
              </a:rPr>
              <a:t>Loma</a:t>
            </a:r>
            <a:r>
              <a:rPr lang="fr-FR" sz="2200" spc="-30" dirty="0" smtClean="0">
                <a:solidFill>
                  <a:srgbClr val="FFFFFF"/>
                </a:solidFill>
              </a:rPr>
              <a:t> Linda indique aussi l'importance d'une « bonne tribu ». Dans cette communauté unie, les Adventistes s'associent principalement avec d'autres Adventistes pour partager des habitudes saines.</a:t>
            </a:r>
          </a:p>
          <a:p>
            <a:pPr algn="just"/>
            <a:r>
              <a:rPr lang="fr-FR" sz="2200" spc="-30" dirty="0" smtClean="0">
                <a:solidFill>
                  <a:srgbClr val="FFFFFF"/>
                </a:solidFill>
              </a:rPr>
              <a:t>Le Centre Médical Universitaire </a:t>
            </a:r>
            <a:r>
              <a:rPr lang="fr-FR" sz="2200" spc="-30" dirty="0" err="1" smtClean="0">
                <a:solidFill>
                  <a:srgbClr val="FFFFFF"/>
                </a:solidFill>
              </a:rPr>
              <a:t>Loma</a:t>
            </a:r>
            <a:r>
              <a:rPr lang="fr-FR" sz="2200" spc="-30" dirty="0" smtClean="0">
                <a:solidFill>
                  <a:srgbClr val="FFFFFF"/>
                </a:solidFill>
              </a:rPr>
              <a:t> Linda étudie les Adventistes depuis une cinquantaines d'années. Résultat ? Des preuves que le style de vie est la clé à leur longévité exceptionnelle.</a:t>
            </a:r>
            <a:endParaRPr lang="fr-FR" sz="2200" spc="-30" dirty="0">
              <a:solidFill>
                <a:srgbClr val="FFFFFF"/>
              </a:solidFill>
            </a:endParaRPr>
          </a:p>
        </p:txBody>
      </p:sp>
      <p:sp>
        <p:nvSpPr>
          <p:cNvPr id="7" name="CuadroTexto 6"/>
          <p:cNvSpPr txBox="1"/>
          <p:nvPr/>
        </p:nvSpPr>
        <p:spPr>
          <a:xfrm>
            <a:off x="1014027" y="6195489"/>
            <a:ext cx="2149672" cy="369332"/>
          </a:xfrm>
          <a:prstGeom prst="rect">
            <a:avLst/>
          </a:prstGeom>
          <a:noFill/>
        </p:spPr>
        <p:txBody>
          <a:bodyPr wrap="none" rtlCol="0">
            <a:spAutoFit/>
          </a:bodyPr>
          <a:lstStyle/>
          <a:p>
            <a:r>
              <a:rPr lang="es-ES" dirty="0" err="1" smtClean="0">
                <a:solidFill>
                  <a:srgbClr val="FFFFFF"/>
                </a:solidFill>
              </a:rPr>
              <a:t>www.bluezones.com</a:t>
            </a:r>
            <a:endParaRPr lang="es-ES"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65413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1701501" y="1835784"/>
            <a:ext cx="5671648" cy="4525963"/>
          </a:xfrm>
        </p:spPr>
        <p:txBody>
          <a:bodyPr>
            <a:normAutofit/>
          </a:bodyPr>
          <a:lstStyle/>
          <a:p>
            <a:pPr algn="just"/>
            <a:r>
              <a:rPr lang="fr-FR" sz="2200" dirty="0" smtClean="0">
                <a:solidFill>
                  <a:srgbClr val="FFFFFF"/>
                </a:solidFill>
              </a:rPr>
              <a:t>La Bible dit : « Bien-aimé, je souhaite que tu prospères à tous égards et sois en bonne santé, comme prospère l'état de ton âme. » </a:t>
            </a:r>
          </a:p>
          <a:p>
            <a:pPr algn="just"/>
            <a:endParaRPr lang="fr-FR" sz="2200" dirty="0" smtClean="0">
              <a:solidFill>
                <a:srgbClr val="FFFFFF"/>
              </a:solidFill>
            </a:endParaRPr>
          </a:p>
          <a:p>
            <a:pPr algn="just"/>
            <a:r>
              <a:rPr lang="fr-FR" sz="2200" dirty="0" smtClean="0">
                <a:solidFill>
                  <a:srgbClr val="FFFFFF"/>
                </a:solidFill>
              </a:rPr>
              <a:t>Êtes-vous prêt à accepter le style de vie que Jésus vous propose afin de bénéficier d'une bonne santé ?</a:t>
            </a:r>
          </a:p>
          <a:p>
            <a:pPr algn="just"/>
            <a:endParaRPr lang="en-US" sz="2200" dirty="0">
              <a:solidFill>
                <a:srgbClr val="FFFFFF"/>
              </a:solidFill>
            </a:endParaRPr>
          </a:p>
          <a:p>
            <a:pPr marL="0" indent="0" algn="just">
              <a:buNone/>
            </a:pPr>
            <a:r>
              <a:rPr lang="en-US" sz="2200" dirty="0">
                <a:solidFill>
                  <a:srgbClr val="FFFFFF"/>
                </a:solidFill>
              </a:rPr>
              <a:t/>
            </a:r>
            <a:br>
              <a:rPr lang="en-US" sz="2200" dirty="0">
                <a:solidFill>
                  <a:srgbClr val="FFFFFF"/>
                </a:solidFill>
              </a:rPr>
            </a:br>
            <a:endParaRPr lang="en-US" sz="22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887350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fr-FR" dirty="0" smtClean="0">
                <a:solidFill>
                  <a:srgbClr val="FFFFFF"/>
                </a:solidFill>
              </a:rPr>
              <a:t>Un moment critique pour la famille </a:t>
            </a:r>
          </a:p>
          <a:p>
            <a:r>
              <a:rPr lang="fr-FR" dirty="0" smtClean="0">
                <a:solidFill>
                  <a:srgbClr val="FFFFFF"/>
                </a:solidFill>
              </a:rPr>
              <a:t>Le plan originel de la famille</a:t>
            </a:r>
            <a:endParaRPr lang="fr-FR" dirty="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EST-IL NÉCESSAIRE D'AVOIR </a:t>
            </a:r>
            <a:endParaRPr lang="en-US" dirty="0" smtClean="0">
              <a:solidFill>
                <a:srgbClr val="FFFFFF"/>
              </a:solidFill>
            </a:endParaRPr>
          </a:p>
          <a:p>
            <a:pPr algn="ctr"/>
            <a:r>
              <a:rPr lang="en-US" dirty="0" smtClean="0">
                <a:solidFill>
                  <a:srgbClr val="FFFFFF"/>
                </a:solidFill>
              </a:rPr>
              <a:t>UNE </a:t>
            </a:r>
            <a:r>
              <a:rPr lang="en-US" dirty="0">
                <a:solidFill>
                  <a:srgbClr val="FFFFFF"/>
                </a:solidFill>
              </a:rPr>
              <a:t>FAMILLE ?</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
        <p:nvSpPr>
          <p:cNvPr id="13"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499293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74638"/>
            <a:ext cx="8229600" cy="1143000"/>
          </a:xfrm>
        </p:spPr>
        <p:txBody>
          <a:bodyPr>
            <a:normAutofit/>
          </a:bodyPr>
          <a:lstStyle/>
          <a:p>
            <a:r>
              <a:rPr lang="fr-FR" dirty="0" smtClean="0">
                <a:solidFill>
                  <a:srgbClr val="FFFFFF"/>
                </a:solidFill>
              </a:rPr>
              <a:t>Demeurer éternellement jeune</a:t>
            </a:r>
            <a:endParaRPr lang="fr-FR" dirty="0">
              <a:solidFill>
                <a:srgbClr val="FFFFFF"/>
              </a:solidFill>
            </a:endParaRPr>
          </a:p>
        </p:txBody>
      </p:sp>
      <p:sp>
        <p:nvSpPr>
          <p:cNvPr id="4" name="Marcador de texto 3"/>
          <p:cNvSpPr>
            <a:spLocks noGrp="1"/>
          </p:cNvSpPr>
          <p:nvPr>
            <p:ph sz="half" idx="2"/>
          </p:nvPr>
        </p:nvSpPr>
        <p:spPr>
          <a:xfrm>
            <a:off x="621536" y="1519140"/>
            <a:ext cx="7634074" cy="1939413"/>
          </a:xfrm>
        </p:spPr>
        <p:txBody>
          <a:bodyPr>
            <a:normAutofit/>
          </a:bodyPr>
          <a:lstStyle/>
          <a:p>
            <a:pPr algn="just"/>
            <a:r>
              <a:rPr lang="fr-FR" sz="2400" dirty="0" smtClean="0">
                <a:solidFill>
                  <a:srgbClr val="FFFFFF"/>
                </a:solidFill>
              </a:rPr>
              <a:t>Les mystiques rêvent de découvrir l’élixir de la vie et les multimillionnaires sont disposés à dépenser une fortune pour se faire </a:t>
            </a:r>
            <a:r>
              <a:rPr lang="fr-FR" sz="2400" dirty="0" err="1" smtClean="0">
                <a:solidFill>
                  <a:srgbClr val="FFFFFF"/>
                </a:solidFill>
              </a:rPr>
              <a:t>cryogéniser</a:t>
            </a:r>
            <a:r>
              <a:rPr lang="fr-FR" sz="2400" dirty="0" smtClean="0">
                <a:solidFill>
                  <a:srgbClr val="FFFFFF"/>
                </a:solidFill>
              </a:rPr>
              <a:t> après leur mort, dans l’espoir que, dans le futur, la science découvrira le secret de l’immortalité.</a:t>
            </a:r>
            <a:endParaRPr lang="fr-FR" sz="24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81777" y="4366370"/>
            <a:ext cx="7772400" cy="1362075"/>
          </a:xfrm>
        </p:spPr>
        <p:txBody>
          <a:bodyPr>
            <a:normAutofit/>
          </a:bodyPr>
          <a:lstStyle/>
          <a:p>
            <a:r>
              <a:rPr lang="en-US" sz="4400" dirty="0">
                <a:solidFill>
                  <a:srgbClr val="FFFFFF"/>
                </a:solidFill>
              </a:rPr>
              <a:t>LES SECRETS DE LA LONGÉVITÉ</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À la recherche des zones bleues</a:t>
            </a:r>
            <a:endParaRPr lang="fr-FR" dirty="0">
              <a:solidFill>
                <a:srgbClr val="FFFFFF"/>
              </a:solidFill>
            </a:endParaRPr>
          </a:p>
        </p:txBody>
      </p:sp>
      <p:sp>
        <p:nvSpPr>
          <p:cNvPr id="3" name="Marcador de contenido 2"/>
          <p:cNvSpPr>
            <a:spLocks noGrp="1"/>
          </p:cNvSpPr>
          <p:nvPr>
            <p:ph sz="half" idx="1"/>
          </p:nvPr>
        </p:nvSpPr>
        <p:spPr>
          <a:xfrm>
            <a:off x="457200" y="1600200"/>
            <a:ext cx="4488059" cy="4525963"/>
          </a:xfrm>
        </p:spPr>
        <p:txBody>
          <a:bodyPr>
            <a:normAutofit lnSpcReduction="10000"/>
          </a:bodyPr>
          <a:lstStyle/>
          <a:p>
            <a:pPr algn="just"/>
            <a:r>
              <a:rPr lang="fr-FR" sz="2400" dirty="0" smtClean="0">
                <a:solidFill>
                  <a:srgbClr val="FFFFFF"/>
                </a:solidFill>
              </a:rPr>
              <a:t>Un groupe de scientifiques et de démographes dirigés par Dan </a:t>
            </a:r>
            <a:r>
              <a:rPr lang="fr-FR" sz="2400" dirty="0" err="1" smtClean="0">
                <a:solidFill>
                  <a:srgbClr val="FFFFFF"/>
                </a:solidFill>
              </a:rPr>
              <a:t>Buettner</a:t>
            </a:r>
            <a:r>
              <a:rPr lang="fr-FR" sz="2400" dirty="0" smtClean="0">
                <a:solidFill>
                  <a:srgbClr val="FFFFFF"/>
                </a:solidFill>
              </a:rPr>
              <a:t> a réalisé un</a:t>
            </a:r>
            <a:br>
              <a:rPr lang="fr-FR" sz="2400" dirty="0" smtClean="0">
                <a:solidFill>
                  <a:srgbClr val="FFFFFF"/>
                </a:solidFill>
              </a:rPr>
            </a:br>
            <a:r>
              <a:rPr lang="fr-FR" sz="2400" dirty="0" smtClean="0">
                <a:solidFill>
                  <a:srgbClr val="FFFFFF"/>
                </a:solidFill>
              </a:rPr>
              <a:t>travail de recherche étalé sur sept ans pour la revue National </a:t>
            </a:r>
            <a:r>
              <a:rPr lang="fr-FR" sz="2400" dirty="0" err="1" smtClean="0">
                <a:solidFill>
                  <a:srgbClr val="FFFFFF"/>
                </a:solidFill>
              </a:rPr>
              <a:t>Geographic</a:t>
            </a:r>
            <a:r>
              <a:rPr lang="fr-FR" sz="2400" dirty="0" smtClean="0">
                <a:solidFill>
                  <a:srgbClr val="FFFFFF"/>
                </a:solidFill>
              </a:rPr>
              <a:t>. </a:t>
            </a:r>
          </a:p>
          <a:p>
            <a:pPr algn="just"/>
            <a:r>
              <a:rPr lang="fr-FR" sz="2400" dirty="0" smtClean="0">
                <a:solidFill>
                  <a:srgbClr val="FFFFFF"/>
                </a:solidFill>
              </a:rPr>
              <a:t>Son but était de percer les secrets de ce qu’on appelle les « zones bleues », ces régions de la planète peuplées par des gens qui vivent excessivement vieux.</a:t>
            </a:r>
            <a:endParaRPr lang="fr-FR" sz="2400" dirty="0" smtClean="0">
              <a:solidFill>
                <a:srgbClr val="FFFFFF"/>
              </a:solidFill>
            </a:endParaRPr>
          </a:p>
        </p:txBody>
      </p:sp>
      <p:pic>
        <p:nvPicPr>
          <p:cNvPr id="4" name="Imagen 3" descr="dan.jpg"/>
          <p:cNvPicPr>
            <a:picLocks noChangeAspect="1"/>
          </p:cNvPicPr>
          <p:nvPr/>
        </p:nvPicPr>
        <p:blipFill rotWithShape="1">
          <a:blip r:embed="rId2">
            <a:extLst>
              <a:ext uri="{28A0092B-C50C-407E-A947-70E740481C1C}">
                <a14:useLocalDpi xmlns:a14="http://schemas.microsoft.com/office/drawing/2010/main" val="0"/>
              </a:ext>
            </a:extLst>
          </a:blip>
          <a:srcRect b="10181"/>
          <a:stretch/>
        </p:blipFill>
        <p:spPr>
          <a:xfrm>
            <a:off x="5479078" y="1627220"/>
            <a:ext cx="3175000" cy="4174966"/>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chemeClr val="bg1"/>
                </a:solidFill>
              </a:rPr>
              <a:t>La communauté la plus saine</a:t>
            </a:r>
            <a:endParaRPr lang="fr-FR" dirty="0">
              <a:solidFill>
                <a:schemeClr val="bg1"/>
              </a:solidFill>
            </a:endParaRPr>
          </a:p>
        </p:txBody>
      </p:sp>
      <p:sp>
        <p:nvSpPr>
          <p:cNvPr id="4" name="Marcador de contenido 3"/>
          <p:cNvSpPr>
            <a:spLocks noGrp="1"/>
          </p:cNvSpPr>
          <p:nvPr>
            <p:ph sz="half" idx="2"/>
          </p:nvPr>
        </p:nvSpPr>
        <p:spPr>
          <a:xfrm>
            <a:off x="4074259" y="2005501"/>
            <a:ext cx="4721817" cy="3601140"/>
          </a:xfrm>
        </p:spPr>
        <p:txBody>
          <a:bodyPr>
            <a:normAutofit/>
          </a:bodyPr>
          <a:lstStyle/>
          <a:p>
            <a:pPr algn="just"/>
            <a:r>
              <a:rPr lang="fr-FR" sz="2400" dirty="0" smtClean="0">
                <a:solidFill>
                  <a:schemeClr val="bg1"/>
                </a:solidFill>
              </a:rPr>
              <a:t>Les chercheurs ont découvert que les membres de l'Église Adventiste du septième jour de Californie du Sud (États-Unis) se trouvent parmi ceux qui vivent plus que la moyenne. </a:t>
            </a:r>
          </a:p>
          <a:p>
            <a:pPr algn="just"/>
            <a:r>
              <a:rPr lang="fr-FR" sz="2400" dirty="0" smtClean="0">
                <a:solidFill>
                  <a:schemeClr val="bg1"/>
                </a:solidFill>
              </a:rPr>
              <a:t>Quel style de vie faut-il adopter pour bénéficier d'une bonne santé ?</a:t>
            </a:r>
            <a:endParaRPr lang="fr-FR" sz="2400" dirty="0" smtClean="0">
              <a:solidFill>
                <a:schemeClr val="bg1"/>
              </a:solidFill>
            </a:endParaRPr>
          </a:p>
        </p:txBody>
      </p:sp>
      <p:pic>
        <p:nvPicPr>
          <p:cNvPr id="5" name="Imagen 4" descr="na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224" y="1532649"/>
            <a:ext cx="3441403" cy="4960581"/>
          </a:xfrm>
          <a:prstGeom prst="rect">
            <a:avLst/>
          </a:prstGeom>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1. L’exercice physique</a:t>
            </a:r>
            <a:endParaRPr lang="fr-FR" dirty="0">
              <a:solidFill>
                <a:srgbClr val="FFFFFF"/>
              </a:solidFill>
            </a:endParaRPr>
          </a:p>
        </p:txBody>
      </p:sp>
      <p:sp>
        <p:nvSpPr>
          <p:cNvPr id="4" name="Marcador de contenido 3"/>
          <p:cNvSpPr>
            <a:spLocks noGrp="1"/>
          </p:cNvSpPr>
          <p:nvPr>
            <p:ph sz="half" idx="2"/>
          </p:nvPr>
        </p:nvSpPr>
        <p:spPr>
          <a:xfrm>
            <a:off x="285312" y="1410151"/>
            <a:ext cx="4990073" cy="4525963"/>
          </a:xfrm>
        </p:spPr>
        <p:txBody>
          <a:bodyPr>
            <a:normAutofit/>
          </a:bodyPr>
          <a:lstStyle/>
          <a:p>
            <a:pPr algn="just"/>
            <a:r>
              <a:rPr lang="fr-FR" sz="2400" dirty="0" smtClean="0">
                <a:solidFill>
                  <a:srgbClr val="FFFFFF"/>
                </a:solidFill>
              </a:rPr>
              <a:t>L’exercice physique, qui faisait partie de la routine quotidienne des gens il y a quelques décennies à peine, est devenu aujourd’hui une activité en soi à cause du mode de vie actuel, devenu sédentaire pour la plupart des gens.</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Bienfaits de l’exercice physique</a:t>
            </a:r>
            <a:endParaRPr lang="fr-FR" dirty="0">
              <a:solidFill>
                <a:srgbClr val="FFFFFF"/>
              </a:solidFill>
            </a:endParaRPr>
          </a:p>
        </p:txBody>
      </p:sp>
      <p:sp>
        <p:nvSpPr>
          <p:cNvPr id="4" name="Marcador de contenido 3"/>
          <p:cNvSpPr>
            <a:spLocks noGrp="1"/>
          </p:cNvSpPr>
          <p:nvPr>
            <p:ph idx="1"/>
          </p:nvPr>
        </p:nvSpPr>
        <p:spPr>
          <a:xfrm>
            <a:off x="296431" y="1600200"/>
            <a:ext cx="8365899" cy="4525963"/>
          </a:xfrm>
        </p:spPr>
        <p:txBody>
          <a:bodyPr>
            <a:noAutofit/>
          </a:bodyPr>
          <a:lstStyle/>
          <a:p>
            <a:pPr algn="just"/>
            <a:r>
              <a:rPr lang="fr-FR" sz="2300" dirty="0" smtClean="0">
                <a:solidFill>
                  <a:srgbClr val="FFFFFF"/>
                </a:solidFill>
              </a:rPr>
              <a:t>Il aide à tonifier les muscles, ce qui permet de brûler la graisse, cause de l’obésité.</a:t>
            </a:r>
          </a:p>
          <a:p>
            <a:pPr algn="just"/>
            <a:r>
              <a:rPr lang="fr-FR" sz="2300" dirty="0" smtClean="0">
                <a:solidFill>
                  <a:srgbClr val="FFFFFF"/>
                </a:solidFill>
              </a:rPr>
              <a:t>Il apporte de l’énergie.</a:t>
            </a:r>
          </a:p>
          <a:p>
            <a:pPr algn="just"/>
            <a:r>
              <a:rPr lang="fr-FR" sz="2300" dirty="0" smtClean="0">
                <a:solidFill>
                  <a:srgbClr val="FFFFFF"/>
                </a:solidFill>
              </a:rPr>
              <a:t>Il diminue le stress.</a:t>
            </a:r>
          </a:p>
          <a:p>
            <a:pPr algn="just"/>
            <a:r>
              <a:rPr lang="fr-FR" sz="2300" dirty="0" smtClean="0">
                <a:solidFill>
                  <a:srgbClr val="FFFFFF"/>
                </a:solidFill>
              </a:rPr>
              <a:t>Il réduit le risque d’ostéoporose.</a:t>
            </a:r>
          </a:p>
          <a:p>
            <a:pPr algn="just"/>
            <a:r>
              <a:rPr lang="fr-FR" sz="2300" dirty="0" smtClean="0">
                <a:solidFill>
                  <a:srgbClr val="FFFFFF"/>
                </a:solidFill>
              </a:rPr>
              <a:t>Il permet de mieux dormir. </a:t>
            </a:r>
          </a:p>
          <a:p>
            <a:pPr algn="just"/>
            <a:r>
              <a:rPr lang="fr-FR" sz="2300" spc="-50" dirty="0" smtClean="0">
                <a:solidFill>
                  <a:srgbClr val="FFFFFF"/>
                </a:solidFill>
              </a:rPr>
              <a:t>C’est logique de profiter d’un sommeil réparateur en diminuant le taux de stress. En le pratiquant souvent et régulièrement, il stimule le système immunitaire, contribuant ainsi à prévenir les maladies dites de la civilisation, comme la maladie coronaire et cardiovasculaire.</a:t>
            </a:r>
          </a:p>
          <a:p>
            <a:pPr algn="just"/>
            <a:r>
              <a:rPr lang="fr-FR" sz="2300" dirty="0" smtClean="0">
                <a:solidFill>
                  <a:srgbClr val="FFFFFF"/>
                </a:solidFill>
              </a:rPr>
              <a:t>Il permet au corps d’utiliser plus efficacement l’oxygène et les nutriments. Le résultat en est un système immunitaire, plus sain.</a:t>
            </a:r>
            <a:endParaRPr lang="fr-FR" sz="23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2385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2916</TotalTime>
  <Words>1776</Words>
  <Application>Microsoft Macintosh PowerPoint</Application>
  <PresentationFormat>Presentación en pantalla (4:3)</PresentationFormat>
  <Paragraphs>153</Paragraphs>
  <Slides>34</Slides>
  <Notes>1</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Tema de Office</vt:lpstr>
      <vt:lpstr>Presentación de PowerPoint</vt:lpstr>
      <vt:lpstr>Comment avoir une  longue vie de qualité</vt:lpstr>
      <vt:lpstr>Demeurer éternellement jeune</vt:lpstr>
      <vt:lpstr>Demeurer éternellement jeune</vt:lpstr>
      <vt:lpstr>LES SECRETS DE LA LONGÉVITÉ</vt:lpstr>
      <vt:lpstr>À la recherche des zones bleues</vt:lpstr>
      <vt:lpstr>La communauté la plus saine</vt:lpstr>
      <vt:lpstr>1. L’exercice physique</vt:lpstr>
      <vt:lpstr>Bienfaits de l’exercice physique</vt:lpstr>
      <vt:lpstr>2. L’eau</vt:lpstr>
      <vt:lpstr>3. La confiance en Dieu</vt:lpstr>
      <vt:lpstr>4. Le repos</vt:lpstr>
      <vt:lpstr>5. L’air pur</vt:lpstr>
      <vt:lpstr>6. La tempérance</vt:lpstr>
      <vt:lpstr>7. Un régime équilibré</vt:lpstr>
      <vt:lpstr>LA SIGNIFICATION BIBLIQUE DU CORPS HUMAIN</vt:lpstr>
      <vt:lpstr>1. Je suis libre mais tout ne me fait pas du bien</vt:lpstr>
      <vt:lpstr>2. Le corps n'est pas fait pour l'immoralité sexuelle</vt:lpstr>
      <vt:lpstr>3. Le corps est fait pour  servir le Seigneur</vt:lpstr>
      <vt:lpstr>4. Le corps est un instrument divin</vt:lpstr>
      <vt:lpstr>Le corps doit être uni à  quelque chose</vt:lpstr>
      <vt:lpstr>Uniques propriétaires du corps humain</vt:lpstr>
      <vt:lpstr>6. Le corps est un lieu sacré</vt:lpstr>
      <vt:lpstr>7. Jésus a payé pour nos corps</vt:lpstr>
      <vt:lpstr>Le Seigneur donna sa vie pour nos corps</vt:lpstr>
      <vt:lpstr>HONOREZ DIEU AVEC VOTRE CORPS</vt:lpstr>
      <vt:lpstr>Le secret de la vie éternelle</vt:lpstr>
      <vt:lpstr>Une formule infaillible</vt:lpstr>
      <vt:lpstr>Honnête avec très peu</vt:lpstr>
      <vt:lpstr>Sommaire</vt:lpstr>
      <vt:lpstr>Rapport Zones Bleues sur  Loma Linda, California</vt:lpstr>
      <vt:lpstr>Rapport Zones Bleues sur  Loma Linda, California</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409</cp:revision>
  <dcterms:created xsi:type="dcterms:W3CDTF">2016-10-26T07:26:55Z</dcterms:created>
  <dcterms:modified xsi:type="dcterms:W3CDTF">2017-02-01T14:24:21Z</dcterms:modified>
</cp:coreProperties>
</file>